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6"/>
  </p:notesMasterIdLst>
  <p:sldIdLst>
    <p:sldId id="256" r:id="rId2"/>
    <p:sldId id="270" r:id="rId3"/>
    <p:sldId id="257" r:id="rId4"/>
    <p:sldId id="265" r:id="rId5"/>
    <p:sldId id="275" r:id="rId6"/>
    <p:sldId id="276" r:id="rId7"/>
    <p:sldId id="258" r:id="rId8"/>
    <p:sldId id="266" r:id="rId9"/>
    <p:sldId id="262" r:id="rId10"/>
    <p:sldId id="260" r:id="rId11"/>
    <p:sldId id="269" r:id="rId12"/>
    <p:sldId id="278" r:id="rId13"/>
    <p:sldId id="263" r:id="rId14"/>
    <p:sldId id="267" r:id="rId15"/>
  </p:sldIdLst>
  <p:sldSz cx="9144000" cy="6858000" type="screen4x3"/>
  <p:notesSz cx="6735763" cy="9869488"/>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es Lin" initials="CL" lastIdx="3" clrIdx="0">
    <p:extLst>
      <p:ext uri="{19B8F6BF-5375-455C-9EA6-DF929625EA0E}">
        <p15:presenceInfo xmlns:p15="http://schemas.microsoft.com/office/powerpoint/2012/main" userId="ae6461d00665665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86364" autoAdjust="0"/>
  </p:normalViewPr>
  <p:slideViewPr>
    <p:cSldViewPr>
      <p:cViewPr varScale="1">
        <p:scale>
          <a:sx n="108" d="100"/>
          <a:sy n="108" d="100"/>
        </p:scale>
        <p:origin x="1740"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57" b="0" i="0" u="none" strike="noStrike" kern="1200" spc="0" baseline="0">
                <a:solidFill>
                  <a:schemeClr val="tx1">
                    <a:lumMod val="65000"/>
                    <a:lumOff val="35000"/>
                  </a:schemeClr>
                </a:solidFill>
                <a:latin typeface="+mn-lt"/>
                <a:ea typeface="+mn-ea"/>
                <a:cs typeface="+mn-cs"/>
              </a:defRPr>
            </a:pPr>
            <a:r>
              <a:rPr lang="en-US" altLang="zh-TW" sz="1800" dirty="0">
                <a:latin typeface="Arial" panose="020B0604020202020204" pitchFamily="34" charset="0"/>
                <a:cs typeface="Arial" panose="020B0604020202020204" pitchFamily="34" charset="0"/>
              </a:rPr>
              <a:t>2022Q3 </a:t>
            </a:r>
          </a:p>
        </c:rich>
      </c:tx>
      <c:overlay val="0"/>
      <c:spPr>
        <a:noFill/>
        <a:ln>
          <a:noFill/>
        </a:ln>
        <a:effectLst/>
      </c:spPr>
    </c:title>
    <c:autoTitleDeleted val="0"/>
    <c:plotArea>
      <c:layout/>
      <c:pieChart>
        <c:varyColors val="1"/>
        <c:ser>
          <c:idx val="0"/>
          <c:order val="0"/>
          <c:tx>
            <c:strRef>
              <c:f>工作表1!$B$1</c:f>
              <c:strCache>
                <c:ptCount val="1"/>
                <c:pt idx="0">
                  <c:v>2022</c:v>
                </c:pt>
              </c:strCache>
            </c:strRef>
          </c:tx>
          <c:dPt>
            <c:idx val="0"/>
            <c:bubble3D val="0"/>
            <c:spPr>
              <a:solidFill>
                <a:srgbClr val="FFC000"/>
              </a:solidFill>
              <a:ln w="19002">
                <a:solidFill>
                  <a:schemeClr val="lt1"/>
                </a:solidFill>
              </a:ln>
              <a:effectLst/>
            </c:spPr>
            <c:extLst>
              <c:ext xmlns:c16="http://schemas.microsoft.com/office/drawing/2014/chart" uri="{C3380CC4-5D6E-409C-BE32-E72D297353CC}">
                <c16:uniqueId val="{00000001-4814-4B30-9995-EAFBC612418F}"/>
              </c:ext>
            </c:extLst>
          </c:dPt>
          <c:dPt>
            <c:idx val="1"/>
            <c:bubble3D val="0"/>
            <c:spPr>
              <a:solidFill>
                <a:srgbClr val="00B050"/>
              </a:solidFill>
              <a:ln w="19002">
                <a:solidFill>
                  <a:schemeClr val="lt1"/>
                </a:solidFill>
              </a:ln>
              <a:effectLst/>
            </c:spPr>
            <c:extLst>
              <c:ext xmlns:c16="http://schemas.microsoft.com/office/drawing/2014/chart" uri="{C3380CC4-5D6E-409C-BE32-E72D297353CC}">
                <c16:uniqueId val="{00000003-4814-4B30-9995-EAFBC612418F}"/>
              </c:ext>
            </c:extLst>
          </c:dPt>
          <c:dPt>
            <c:idx val="2"/>
            <c:bubble3D val="0"/>
            <c:spPr>
              <a:solidFill>
                <a:schemeClr val="accent1">
                  <a:lumMod val="20000"/>
                  <a:lumOff val="80000"/>
                </a:schemeClr>
              </a:solidFill>
              <a:ln w="19002">
                <a:solidFill>
                  <a:schemeClr val="lt1"/>
                </a:solidFill>
              </a:ln>
              <a:effectLst/>
            </c:spPr>
            <c:extLst>
              <c:ext xmlns:c16="http://schemas.microsoft.com/office/drawing/2014/chart" uri="{C3380CC4-5D6E-409C-BE32-E72D297353CC}">
                <c16:uniqueId val="{00000005-4814-4B30-9995-EAFBC612418F}"/>
              </c:ext>
            </c:extLst>
          </c:dPt>
          <c:dPt>
            <c:idx val="3"/>
            <c:bubble3D val="0"/>
            <c:spPr>
              <a:solidFill>
                <a:srgbClr val="92D050"/>
              </a:solidFill>
              <a:ln w="19002">
                <a:solidFill>
                  <a:schemeClr val="lt1"/>
                </a:solidFill>
              </a:ln>
              <a:effectLst/>
            </c:spPr>
            <c:extLst>
              <c:ext xmlns:c16="http://schemas.microsoft.com/office/drawing/2014/chart" uri="{C3380CC4-5D6E-409C-BE32-E72D297353CC}">
                <c16:uniqueId val="{00000007-4814-4B30-9995-EAFBC612418F}"/>
              </c:ext>
            </c:extLst>
          </c:dPt>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solidFill>
                    <a:latin typeface="+mn-lt"/>
                    <a:ea typeface="+mn-ea"/>
                    <a:cs typeface="+mn-cs"/>
                  </a:defRPr>
                </a:pPr>
                <a:endParaRPr lang="zh-TW"/>
              </a:p>
            </c:txPr>
            <c:dLblPos val="bestFit"/>
            <c:showLegendKey val="0"/>
            <c:showVal val="1"/>
            <c:showCatName val="0"/>
            <c:showSerName val="0"/>
            <c:showPercent val="0"/>
            <c:showBubbleSize val="0"/>
            <c:showLeaderLines val="1"/>
            <c:leaderLines>
              <c:spPr>
                <a:ln w="9501"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工作表1!$A$2:$A$5</c:f>
              <c:strCache>
                <c:ptCount val="4"/>
                <c:pt idx="0">
                  <c:v>Inventary</c:v>
                </c:pt>
                <c:pt idx="1">
                  <c:v>Financial assets </c:v>
                </c:pt>
                <c:pt idx="2">
                  <c:v>Cash and Other Assets</c:v>
                </c:pt>
                <c:pt idx="3">
                  <c:v>Property,plant and equipment</c:v>
                </c:pt>
              </c:strCache>
            </c:strRef>
          </c:cat>
          <c:val>
            <c:numRef>
              <c:f>工作表1!$B$2:$B$5</c:f>
              <c:numCache>
                <c:formatCode>0%</c:formatCode>
                <c:ptCount val="4"/>
                <c:pt idx="0">
                  <c:v>0.55000000000000004</c:v>
                </c:pt>
                <c:pt idx="1">
                  <c:v>0.25</c:v>
                </c:pt>
                <c:pt idx="2">
                  <c:v>0.1</c:v>
                </c:pt>
                <c:pt idx="3">
                  <c:v>0.1</c:v>
                </c:pt>
              </c:numCache>
            </c:numRef>
          </c:val>
          <c:extLst>
            <c:ext xmlns:c16="http://schemas.microsoft.com/office/drawing/2014/chart" uri="{C3380CC4-5D6E-409C-BE32-E72D297353CC}">
              <c16:uniqueId val="{00000008-4814-4B30-9995-EAFBC612418F}"/>
            </c:ext>
          </c:extLst>
        </c:ser>
        <c:dLbls>
          <c:showLegendKey val="0"/>
          <c:showVal val="0"/>
          <c:showCatName val="0"/>
          <c:showSerName val="0"/>
          <c:showPercent val="0"/>
          <c:showBubbleSize val="0"/>
          <c:showLeaderLines val="1"/>
        </c:dLbls>
        <c:firstSliceAng val="0"/>
      </c:pieChart>
      <c:spPr>
        <a:noFill/>
        <a:ln w="25336">
          <a:noFill/>
        </a:ln>
      </c:spPr>
    </c:plotArea>
    <c:legend>
      <c:legendPos val="b"/>
      <c:overlay val="0"/>
      <c:spPr>
        <a:noFill/>
        <a:ln>
          <a:noFill/>
        </a:ln>
        <a:effectLst/>
      </c:spPr>
      <c:txPr>
        <a:bodyPr rot="0" spcFirstLastPara="1" vertOverflow="ellipsis" vert="horz" wrap="square" anchor="ctr" anchorCtr="1"/>
        <a:lstStyle/>
        <a:p>
          <a:pPr>
            <a:defRPr sz="1194"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CBF9A221-E42D-050F-B370-EF4463838DDE}"/>
              </a:ext>
            </a:extLst>
          </p:cNvPr>
          <p:cNvSpPr>
            <a:spLocks noGrp="1"/>
          </p:cNvSpPr>
          <p:nvPr>
            <p:ph type="hdr" sz="quarter"/>
          </p:nvPr>
        </p:nvSpPr>
        <p:spPr>
          <a:xfrm>
            <a:off x="0" y="0"/>
            <a:ext cx="2919413" cy="493713"/>
          </a:xfrm>
          <a:prstGeom prst="rect">
            <a:avLst/>
          </a:prstGeom>
        </p:spPr>
        <p:txBody>
          <a:bodyPr vert="horz" lIns="91426" tIns="45713" rIns="91426" bIns="45713"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3" name="日期版面配置區 2">
            <a:extLst>
              <a:ext uri="{FF2B5EF4-FFF2-40B4-BE49-F238E27FC236}">
                <a16:creationId xmlns:a16="http://schemas.microsoft.com/office/drawing/2014/main" id="{19807886-B5DA-6DC2-A36F-810F5A2B1710}"/>
              </a:ext>
            </a:extLst>
          </p:cNvPr>
          <p:cNvSpPr>
            <a:spLocks noGrp="1"/>
          </p:cNvSpPr>
          <p:nvPr>
            <p:ph type="dt" idx="1"/>
          </p:nvPr>
        </p:nvSpPr>
        <p:spPr>
          <a:xfrm>
            <a:off x="3814763" y="0"/>
            <a:ext cx="2919412" cy="493713"/>
          </a:xfrm>
          <a:prstGeom prst="rect">
            <a:avLst/>
          </a:prstGeom>
        </p:spPr>
        <p:txBody>
          <a:bodyPr vert="horz" lIns="91426" tIns="45713" rIns="91426" bIns="45713" rtlCol="0"/>
          <a:lstStyle>
            <a:lvl1pPr algn="r" eaLnBrk="1" fontAlgn="auto" hangingPunct="1">
              <a:spcBef>
                <a:spcPts val="0"/>
              </a:spcBef>
              <a:spcAft>
                <a:spcPts val="0"/>
              </a:spcAft>
              <a:defRPr kumimoji="0" sz="1200">
                <a:latin typeface="+mn-lt"/>
                <a:ea typeface="+mn-ea"/>
              </a:defRPr>
            </a:lvl1pPr>
          </a:lstStyle>
          <a:p>
            <a:pPr>
              <a:defRPr/>
            </a:pPr>
            <a:fld id="{4B19B80F-8CE8-49A4-9592-729613969838}" type="datetimeFigureOut">
              <a:rPr lang="zh-TW" altLang="en-US"/>
              <a:pPr>
                <a:defRPr/>
              </a:pPr>
              <a:t>2022/11/28</a:t>
            </a:fld>
            <a:endParaRPr lang="zh-TW" altLang="en-US"/>
          </a:p>
        </p:txBody>
      </p:sp>
      <p:sp>
        <p:nvSpPr>
          <p:cNvPr id="4" name="投影片圖像版面配置區 3">
            <a:extLst>
              <a:ext uri="{FF2B5EF4-FFF2-40B4-BE49-F238E27FC236}">
                <a16:creationId xmlns:a16="http://schemas.microsoft.com/office/drawing/2014/main" id="{C30E98EB-2F72-632C-D10A-2BA01EF3E83D}"/>
              </a:ext>
            </a:extLst>
          </p:cNvPr>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1426" tIns="45713" rIns="91426" bIns="45713" rtlCol="0" anchor="ctr"/>
          <a:lstStyle/>
          <a:p>
            <a:pPr lvl="0"/>
            <a:endParaRPr lang="zh-TW" altLang="en-US" noProof="0"/>
          </a:p>
        </p:txBody>
      </p:sp>
      <p:sp>
        <p:nvSpPr>
          <p:cNvPr id="5" name="備忘稿版面配置區 4">
            <a:extLst>
              <a:ext uri="{FF2B5EF4-FFF2-40B4-BE49-F238E27FC236}">
                <a16:creationId xmlns:a16="http://schemas.microsoft.com/office/drawing/2014/main" id="{D38769BE-BFBA-1DB7-5619-5FEC89DA9BED}"/>
              </a:ext>
            </a:extLst>
          </p:cNvPr>
          <p:cNvSpPr>
            <a:spLocks noGrp="1"/>
          </p:cNvSpPr>
          <p:nvPr>
            <p:ph type="body" sz="quarter" idx="3"/>
          </p:nvPr>
        </p:nvSpPr>
        <p:spPr>
          <a:xfrm>
            <a:off x="673100" y="4687888"/>
            <a:ext cx="5389563" cy="4441825"/>
          </a:xfrm>
          <a:prstGeom prst="rect">
            <a:avLst/>
          </a:prstGeom>
        </p:spPr>
        <p:txBody>
          <a:bodyPr vert="horz" lIns="91426" tIns="45713" rIns="91426" bIns="45713"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47495D7B-7C72-2895-391C-1F716EF10FC2}"/>
              </a:ext>
            </a:extLst>
          </p:cNvPr>
          <p:cNvSpPr>
            <a:spLocks noGrp="1"/>
          </p:cNvSpPr>
          <p:nvPr>
            <p:ph type="ftr" sz="quarter" idx="4"/>
          </p:nvPr>
        </p:nvSpPr>
        <p:spPr>
          <a:xfrm>
            <a:off x="0" y="9374188"/>
            <a:ext cx="2919413" cy="493712"/>
          </a:xfrm>
          <a:prstGeom prst="rect">
            <a:avLst/>
          </a:prstGeom>
        </p:spPr>
        <p:txBody>
          <a:bodyPr vert="horz" lIns="91426" tIns="45713" rIns="91426" bIns="45713"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7" name="投影片編號版面配置區 6">
            <a:extLst>
              <a:ext uri="{FF2B5EF4-FFF2-40B4-BE49-F238E27FC236}">
                <a16:creationId xmlns:a16="http://schemas.microsoft.com/office/drawing/2014/main" id="{CBC351C0-92BD-B380-7C55-81B7556375E2}"/>
              </a:ext>
            </a:extLst>
          </p:cNvPr>
          <p:cNvSpPr>
            <a:spLocks noGrp="1"/>
          </p:cNvSpPr>
          <p:nvPr>
            <p:ph type="sldNum" sz="quarter" idx="5"/>
          </p:nvPr>
        </p:nvSpPr>
        <p:spPr>
          <a:xfrm>
            <a:off x="3814763" y="9374188"/>
            <a:ext cx="2919412" cy="493712"/>
          </a:xfrm>
          <a:prstGeom prst="rect">
            <a:avLst/>
          </a:prstGeom>
        </p:spPr>
        <p:txBody>
          <a:bodyPr vert="horz" wrap="square" lIns="91426" tIns="45713" rIns="91426" bIns="45713"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8BF72B12-7E7C-4B69-804F-1958D40AD495}"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a:p>
            <a:endParaRPr lang="en-US" altLang="zh-TW" dirty="0"/>
          </a:p>
          <a:p>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pPr>
              <a:defRPr/>
            </a:pPr>
            <a:fld id="{8BF72B12-7E7C-4B69-804F-1958D40AD495}" type="slidenum">
              <a:rPr lang="zh-TW" altLang="en-US" smtClean="0"/>
              <a:pPr>
                <a:defRPr/>
              </a:pPr>
              <a:t>6</a:t>
            </a:fld>
            <a:endParaRPr lang="en-US" altLang="zh-TW"/>
          </a:p>
        </p:txBody>
      </p:sp>
    </p:spTree>
    <p:extLst>
      <p:ext uri="{BB962C8B-B14F-4D97-AF65-F5344CB8AC3E}">
        <p14:creationId xmlns:p14="http://schemas.microsoft.com/office/powerpoint/2010/main" val="3283590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a:extLst>
              <a:ext uri="{FF2B5EF4-FFF2-40B4-BE49-F238E27FC236}">
                <a16:creationId xmlns:a16="http://schemas.microsoft.com/office/drawing/2014/main" id="{D8BF7869-3AF5-3BBC-8716-5F00BEF5D5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a:extLst>
              <a:ext uri="{FF2B5EF4-FFF2-40B4-BE49-F238E27FC236}">
                <a16:creationId xmlns:a16="http://schemas.microsoft.com/office/drawing/2014/main" id="{F778E4FB-854D-5BBB-7B06-6551F1E587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1268" name="投影片編號版面配置區 3">
            <a:extLst>
              <a:ext uri="{FF2B5EF4-FFF2-40B4-BE49-F238E27FC236}">
                <a16:creationId xmlns:a16="http://schemas.microsoft.com/office/drawing/2014/main" id="{61CD939B-ED0F-5D68-D910-75BE230444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C5323A51-C743-4A37-BAD6-FECB89C85C2E}" type="slidenum">
              <a:rPr lang="zh-TW" altLang="en-US" smtClean="0"/>
              <a:pPr>
                <a:spcBef>
                  <a:spcPct val="0"/>
                </a:spcBef>
              </a:pPr>
              <a:t>7</a:t>
            </a:fld>
            <a:endParaRPr lang="en-US"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圖像版面配置區 1">
            <a:extLst>
              <a:ext uri="{FF2B5EF4-FFF2-40B4-BE49-F238E27FC236}">
                <a16:creationId xmlns:a16="http://schemas.microsoft.com/office/drawing/2014/main" id="{8EABD001-6B60-0FDE-C2C3-781B391415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備忘稿版面配置區 2">
            <a:extLst>
              <a:ext uri="{FF2B5EF4-FFF2-40B4-BE49-F238E27FC236}">
                <a16:creationId xmlns:a16="http://schemas.microsoft.com/office/drawing/2014/main" id="{69EDA83E-1AE8-8963-13DA-C357453604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412" name="投影片編號版面配置區 3">
            <a:extLst>
              <a:ext uri="{FF2B5EF4-FFF2-40B4-BE49-F238E27FC236}">
                <a16:creationId xmlns:a16="http://schemas.microsoft.com/office/drawing/2014/main" id="{79F7DC2C-0C88-0AE1-FA66-5BF62FB592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17F89849-6B2A-4A2E-A0B8-DA18094E1204}" type="slidenum">
              <a:rPr lang="zh-TW" altLang="en-US" smtClean="0"/>
              <a:pPr>
                <a:spcBef>
                  <a:spcPct val="0"/>
                </a:spcBef>
              </a:pPr>
              <a:t>8</a:t>
            </a:fld>
            <a:endParaRPr lang="en-US" altLang="zh-TW"/>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B7AFC1EB-9F02-C2A9-5F2A-5D22EA958E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50C1973E-2C2C-2C62-DC3C-B54CEA871F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E1E7E089-A978-8C59-8932-2FD55AC0B1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294689E3-D41F-4ED4-890B-25B64EC79BF0}" type="slidenum">
              <a:rPr lang="zh-TW" altLang="en-US" smtClean="0"/>
              <a:pPr>
                <a:spcBef>
                  <a:spcPct val="0"/>
                </a:spcBef>
              </a:pPr>
              <a:t>9</a:t>
            </a:fld>
            <a:endParaRPr lang="en-US" altLang="zh-TW"/>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投影片影像版面配置區 1">
            <a:extLst>
              <a:ext uri="{FF2B5EF4-FFF2-40B4-BE49-F238E27FC236}">
                <a16:creationId xmlns:a16="http://schemas.microsoft.com/office/drawing/2014/main" id="{F52E44AD-EA7D-79F0-0072-81F4874566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備忘稿版面配置區 2">
            <a:extLst>
              <a:ext uri="{FF2B5EF4-FFF2-40B4-BE49-F238E27FC236}">
                <a16:creationId xmlns:a16="http://schemas.microsoft.com/office/drawing/2014/main" id="{6ABF9FF7-7BDB-6D03-6053-F3D36AB7BC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508" name="投影片編號版面配置區 3">
            <a:extLst>
              <a:ext uri="{FF2B5EF4-FFF2-40B4-BE49-F238E27FC236}">
                <a16:creationId xmlns:a16="http://schemas.microsoft.com/office/drawing/2014/main" id="{0FC45304-2B46-4DB8-1A1C-088E3D5F5A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4105E3A-AF17-4DF4-9954-21884F45A4AA}" type="slidenum">
              <a:rPr kumimoji="0" lang="zh-TW" altLang="en-US" smtClean="0">
                <a:latin typeface="Calibri" panose="020F0502020204030204" pitchFamily="34" charset="0"/>
              </a:rPr>
              <a:pPr/>
              <a:t>10</a:t>
            </a:fld>
            <a:endParaRPr kumimoji="0" lang="en-US" altLang="zh-TW">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影像版面配置區 1">
            <a:extLst>
              <a:ext uri="{FF2B5EF4-FFF2-40B4-BE49-F238E27FC236}">
                <a16:creationId xmlns:a16="http://schemas.microsoft.com/office/drawing/2014/main" id="{C7DBFC35-B0D1-896D-C208-2C47438145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a:extLst>
              <a:ext uri="{FF2B5EF4-FFF2-40B4-BE49-F238E27FC236}">
                <a16:creationId xmlns:a16="http://schemas.microsoft.com/office/drawing/2014/main" id="{F9CB33EF-AA58-D280-B1E9-FF20E046CC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580" name="投影片編號版面配置區 3">
            <a:extLst>
              <a:ext uri="{FF2B5EF4-FFF2-40B4-BE49-F238E27FC236}">
                <a16:creationId xmlns:a16="http://schemas.microsoft.com/office/drawing/2014/main" id="{4E418139-7305-00C6-2FA0-4F79F0D878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60CEE4C-6FE8-42F2-AC9D-EDAAA89285C7}" type="slidenum">
              <a:rPr kumimoji="0" lang="zh-TW" altLang="en-US" smtClean="0">
                <a:latin typeface="Calibri" panose="020F0502020204030204" pitchFamily="34" charset="0"/>
              </a:rPr>
              <a:pPr/>
              <a:t>11</a:t>
            </a:fld>
            <a:endParaRPr kumimoji="0" lang="en-US" altLang="zh-TW">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影像版面配置區 1">
            <a:extLst>
              <a:ext uri="{FF2B5EF4-FFF2-40B4-BE49-F238E27FC236}">
                <a16:creationId xmlns:a16="http://schemas.microsoft.com/office/drawing/2014/main" id="{0CF3F18D-ACFA-84D6-DD26-80A6D07DEC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a:extLst>
              <a:ext uri="{FF2B5EF4-FFF2-40B4-BE49-F238E27FC236}">
                <a16:creationId xmlns:a16="http://schemas.microsoft.com/office/drawing/2014/main" id="{65EC0774-F80F-2A27-A90F-B4D1169FB9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6628" name="投影片編號版面配置區 3">
            <a:extLst>
              <a:ext uri="{FF2B5EF4-FFF2-40B4-BE49-F238E27FC236}">
                <a16:creationId xmlns:a16="http://schemas.microsoft.com/office/drawing/2014/main" id="{8D3A2F12-9EC0-15ED-D978-C4C467EE15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7DD7544-4C63-4289-9103-23C8D16E2AD8}" type="slidenum">
              <a:rPr kumimoji="0" lang="zh-TW" altLang="en-US" smtClean="0">
                <a:latin typeface="Calibri" panose="020F0502020204030204" pitchFamily="34" charset="0"/>
              </a:rPr>
              <a:pPr/>
              <a:t>13</a:t>
            </a:fld>
            <a:endParaRPr kumimoji="0" lang="en-US" altLang="zh-TW">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標題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zh-TW" altLang="en-US"/>
              <a:t>按一下以編輯母片標題樣式</a:t>
            </a:r>
            <a:endParaRPr lang="en-US"/>
          </a:p>
        </p:txBody>
      </p:sp>
      <p:sp>
        <p:nvSpPr>
          <p:cNvPr id="17" name="副標題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a:t>按一下以編輯母片副標題樣式</a:t>
            </a:r>
            <a:endParaRPr lang="en-US"/>
          </a:p>
        </p:txBody>
      </p:sp>
      <p:sp>
        <p:nvSpPr>
          <p:cNvPr id="2" name="日期版面配置區 29">
            <a:extLst>
              <a:ext uri="{FF2B5EF4-FFF2-40B4-BE49-F238E27FC236}">
                <a16:creationId xmlns:a16="http://schemas.microsoft.com/office/drawing/2014/main" id="{9276F335-4C4D-9D06-9927-F3D4D774AA1F}"/>
              </a:ext>
            </a:extLst>
          </p:cNvPr>
          <p:cNvSpPr>
            <a:spLocks noGrp="1"/>
          </p:cNvSpPr>
          <p:nvPr>
            <p:ph type="dt" sz="half" idx="10"/>
          </p:nvPr>
        </p:nvSpPr>
        <p:spPr/>
        <p:txBody>
          <a:bodyPr/>
          <a:lstStyle>
            <a:lvl1pPr>
              <a:defRPr/>
            </a:lvl1pPr>
          </a:lstStyle>
          <a:p>
            <a:pPr>
              <a:defRPr/>
            </a:pPr>
            <a:fld id="{8471FBF2-3F11-40D6-BB2B-953D92F9829F}" type="datetimeFigureOut">
              <a:rPr lang="zh-TW" altLang="en-US"/>
              <a:pPr>
                <a:defRPr/>
              </a:pPr>
              <a:t>2022/11/28</a:t>
            </a:fld>
            <a:endParaRPr lang="zh-TW" altLang="en-US"/>
          </a:p>
        </p:txBody>
      </p:sp>
      <p:sp>
        <p:nvSpPr>
          <p:cNvPr id="3" name="頁尾版面配置區 18">
            <a:extLst>
              <a:ext uri="{FF2B5EF4-FFF2-40B4-BE49-F238E27FC236}">
                <a16:creationId xmlns:a16="http://schemas.microsoft.com/office/drawing/2014/main" id="{26F91826-600D-266D-854B-3874645AC75E}"/>
              </a:ext>
            </a:extLst>
          </p:cNvPr>
          <p:cNvSpPr>
            <a:spLocks noGrp="1"/>
          </p:cNvSpPr>
          <p:nvPr>
            <p:ph type="ftr" sz="quarter" idx="11"/>
          </p:nvPr>
        </p:nvSpPr>
        <p:spPr/>
        <p:txBody>
          <a:bodyPr/>
          <a:lstStyle>
            <a:lvl1pPr>
              <a:defRPr/>
            </a:lvl1pPr>
          </a:lstStyle>
          <a:p>
            <a:pPr>
              <a:defRPr/>
            </a:pPr>
            <a:endParaRPr lang="zh-TW" altLang="en-US"/>
          </a:p>
        </p:txBody>
      </p:sp>
      <p:sp>
        <p:nvSpPr>
          <p:cNvPr id="4" name="投影片編號版面配置區 26">
            <a:extLst>
              <a:ext uri="{FF2B5EF4-FFF2-40B4-BE49-F238E27FC236}">
                <a16:creationId xmlns:a16="http://schemas.microsoft.com/office/drawing/2014/main" id="{87C0F2B0-2C27-2F30-B398-8E16BA87DDA6}"/>
              </a:ext>
            </a:extLst>
          </p:cNvPr>
          <p:cNvSpPr>
            <a:spLocks noGrp="1"/>
          </p:cNvSpPr>
          <p:nvPr>
            <p:ph type="sldNum" sz="quarter" idx="12"/>
          </p:nvPr>
        </p:nvSpPr>
        <p:spPr/>
        <p:txBody>
          <a:bodyPr/>
          <a:lstStyle>
            <a:lvl1pPr>
              <a:defRPr>
                <a:solidFill>
                  <a:srgbClr val="D1EAEE"/>
                </a:solidFill>
              </a:defRPr>
            </a:lvl1pPr>
          </a:lstStyle>
          <a:p>
            <a:pPr>
              <a:defRPr/>
            </a:pPr>
            <a:fld id="{406EF5DB-01D2-4934-9DEE-AE68765A4136}" type="slidenum">
              <a:rPr lang="zh-TW" altLang="en-US"/>
              <a:pPr>
                <a:defRPr/>
              </a:pPr>
              <a:t>‹#›</a:t>
            </a:fld>
            <a:endParaRPr lang="en-US" altLang="zh-TW"/>
          </a:p>
        </p:txBody>
      </p:sp>
    </p:spTree>
    <p:extLst>
      <p:ext uri="{BB962C8B-B14F-4D97-AF65-F5344CB8AC3E}">
        <p14:creationId xmlns:p14="http://schemas.microsoft.com/office/powerpoint/2010/main" val="422233716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9">
            <a:extLst>
              <a:ext uri="{FF2B5EF4-FFF2-40B4-BE49-F238E27FC236}">
                <a16:creationId xmlns:a16="http://schemas.microsoft.com/office/drawing/2014/main" id="{C0A24807-6FA7-7580-BBFF-492EC389FE7A}"/>
              </a:ext>
            </a:extLst>
          </p:cNvPr>
          <p:cNvSpPr>
            <a:spLocks noGrp="1"/>
          </p:cNvSpPr>
          <p:nvPr>
            <p:ph type="dt" sz="half" idx="10"/>
          </p:nvPr>
        </p:nvSpPr>
        <p:spPr/>
        <p:txBody>
          <a:bodyPr/>
          <a:lstStyle>
            <a:lvl1pPr>
              <a:defRPr/>
            </a:lvl1pPr>
          </a:lstStyle>
          <a:p>
            <a:pPr>
              <a:defRPr/>
            </a:pPr>
            <a:fld id="{0B4E95A7-AC70-4C59-AE31-A75166E6F47B}" type="datetimeFigureOut">
              <a:rPr lang="zh-TW" altLang="en-US"/>
              <a:pPr>
                <a:defRPr/>
              </a:pPr>
              <a:t>2022/11/28</a:t>
            </a:fld>
            <a:endParaRPr lang="zh-TW" altLang="en-US"/>
          </a:p>
        </p:txBody>
      </p:sp>
      <p:sp>
        <p:nvSpPr>
          <p:cNvPr id="5" name="頁尾版面配置區 21">
            <a:extLst>
              <a:ext uri="{FF2B5EF4-FFF2-40B4-BE49-F238E27FC236}">
                <a16:creationId xmlns:a16="http://schemas.microsoft.com/office/drawing/2014/main" id="{0BE2AA85-C00D-4F75-73CE-5A6BA9C3968B}"/>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17">
            <a:extLst>
              <a:ext uri="{FF2B5EF4-FFF2-40B4-BE49-F238E27FC236}">
                <a16:creationId xmlns:a16="http://schemas.microsoft.com/office/drawing/2014/main" id="{757E2A28-C5B1-51C3-A24F-7BAF6D3CBE6A}"/>
              </a:ext>
            </a:extLst>
          </p:cNvPr>
          <p:cNvSpPr>
            <a:spLocks noGrp="1"/>
          </p:cNvSpPr>
          <p:nvPr>
            <p:ph type="sldNum" sz="quarter" idx="12"/>
          </p:nvPr>
        </p:nvSpPr>
        <p:spPr/>
        <p:txBody>
          <a:bodyPr/>
          <a:lstStyle>
            <a:lvl1pPr>
              <a:defRPr/>
            </a:lvl1pPr>
          </a:lstStyle>
          <a:p>
            <a:pPr>
              <a:defRPr/>
            </a:pPr>
            <a:fld id="{9F4A6EE8-924F-4D18-84B9-72390DD5FBE0}" type="slidenum">
              <a:rPr lang="zh-TW" altLang="en-US"/>
              <a:pPr>
                <a:defRPr/>
              </a:pPr>
              <a:t>‹#›</a:t>
            </a:fld>
            <a:endParaRPr lang="en-US" altLang="zh-TW"/>
          </a:p>
        </p:txBody>
      </p:sp>
    </p:spTree>
    <p:extLst>
      <p:ext uri="{BB962C8B-B14F-4D97-AF65-F5344CB8AC3E}">
        <p14:creationId xmlns:p14="http://schemas.microsoft.com/office/powerpoint/2010/main" val="3581790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914401"/>
            <a:ext cx="2057400" cy="5211763"/>
          </a:xfrm>
        </p:spPr>
        <p:txBody>
          <a:bodyPr vert="eaVert"/>
          <a:lstStyle/>
          <a:p>
            <a:r>
              <a:rPr lang="zh-TW" altLang="en-US"/>
              <a:t>按一下以編輯母片標題樣式</a:t>
            </a:r>
            <a:endParaRPr lang="en-US"/>
          </a:p>
        </p:txBody>
      </p:sp>
      <p:sp>
        <p:nvSpPr>
          <p:cNvPr id="3" name="直排文字版面配置區 2"/>
          <p:cNvSpPr>
            <a:spLocks noGrp="1"/>
          </p:cNvSpPr>
          <p:nvPr>
            <p:ph type="body" orient="vert" idx="1"/>
          </p:nvPr>
        </p:nvSpPr>
        <p:spPr>
          <a:xfrm>
            <a:off x="457200" y="914401"/>
            <a:ext cx="6019800" cy="521176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9">
            <a:extLst>
              <a:ext uri="{FF2B5EF4-FFF2-40B4-BE49-F238E27FC236}">
                <a16:creationId xmlns:a16="http://schemas.microsoft.com/office/drawing/2014/main" id="{B01D054D-2087-2CBE-A3BB-0EF71EC83B59}"/>
              </a:ext>
            </a:extLst>
          </p:cNvPr>
          <p:cNvSpPr>
            <a:spLocks noGrp="1"/>
          </p:cNvSpPr>
          <p:nvPr>
            <p:ph type="dt" sz="half" idx="10"/>
          </p:nvPr>
        </p:nvSpPr>
        <p:spPr/>
        <p:txBody>
          <a:bodyPr/>
          <a:lstStyle>
            <a:lvl1pPr>
              <a:defRPr/>
            </a:lvl1pPr>
          </a:lstStyle>
          <a:p>
            <a:pPr>
              <a:defRPr/>
            </a:pPr>
            <a:fld id="{58C7A1D0-50DA-44D5-A382-1F3B08219FA2}" type="datetimeFigureOut">
              <a:rPr lang="zh-TW" altLang="en-US"/>
              <a:pPr>
                <a:defRPr/>
              </a:pPr>
              <a:t>2022/11/28</a:t>
            </a:fld>
            <a:endParaRPr lang="zh-TW" altLang="en-US"/>
          </a:p>
        </p:txBody>
      </p:sp>
      <p:sp>
        <p:nvSpPr>
          <p:cNvPr id="5" name="頁尾版面配置區 21">
            <a:extLst>
              <a:ext uri="{FF2B5EF4-FFF2-40B4-BE49-F238E27FC236}">
                <a16:creationId xmlns:a16="http://schemas.microsoft.com/office/drawing/2014/main" id="{4403D348-E003-3556-C06F-2828C9D05364}"/>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17">
            <a:extLst>
              <a:ext uri="{FF2B5EF4-FFF2-40B4-BE49-F238E27FC236}">
                <a16:creationId xmlns:a16="http://schemas.microsoft.com/office/drawing/2014/main" id="{D53B15DF-F3E1-99A5-324A-4C8DFADAF60D}"/>
              </a:ext>
            </a:extLst>
          </p:cNvPr>
          <p:cNvSpPr>
            <a:spLocks noGrp="1"/>
          </p:cNvSpPr>
          <p:nvPr>
            <p:ph type="sldNum" sz="quarter" idx="12"/>
          </p:nvPr>
        </p:nvSpPr>
        <p:spPr/>
        <p:txBody>
          <a:bodyPr/>
          <a:lstStyle>
            <a:lvl1pPr>
              <a:defRPr/>
            </a:lvl1pPr>
          </a:lstStyle>
          <a:p>
            <a:pPr>
              <a:defRPr/>
            </a:pPr>
            <a:fld id="{08180BB3-CB30-44BF-81AA-3A97624A12E4}" type="slidenum">
              <a:rPr lang="zh-TW" altLang="en-US"/>
              <a:pPr>
                <a:defRPr/>
              </a:pPr>
              <a:t>‹#›</a:t>
            </a:fld>
            <a:endParaRPr lang="en-US" altLang="zh-TW"/>
          </a:p>
        </p:txBody>
      </p:sp>
    </p:spTree>
    <p:extLst>
      <p:ext uri="{BB962C8B-B14F-4D97-AF65-F5344CB8AC3E}">
        <p14:creationId xmlns:p14="http://schemas.microsoft.com/office/powerpoint/2010/main" val="1884251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9">
            <a:extLst>
              <a:ext uri="{FF2B5EF4-FFF2-40B4-BE49-F238E27FC236}">
                <a16:creationId xmlns:a16="http://schemas.microsoft.com/office/drawing/2014/main" id="{F9B231C0-D7DE-04AB-D325-A9E90E8F2F29}"/>
              </a:ext>
            </a:extLst>
          </p:cNvPr>
          <p:cNvSpPr>
            <a:spLocks noGrp="1"/>
          </p:cNvSpPr>
          <p:nvPr>
            <p:ph type="dt" sz="half" idx="10"/>
          </p:nvPr>
        </p:nvSpPr>
        <p:spPr/>
        <p:txBody>
          <a:bodyPr/>
          <a:lstStyle>
            <a:lvl1pPr>
              <a:defRPr/>
            </a:lvl1pPr>
          </a:lstStyle>
          <a:p>
            <a:pPr>
              <a:defRPr/>
            </a:pPr>
            <a:fld id="{36300B00-3CC4-418A-96E2-24340EEE965F}" type="datetimeFigureOut">
              <a:rPr lang="zh-TW" altLang="en-US"/>
              <a:pPr>
                <a:defRPr/>
              </a:pPr>
              <a:t>2022/11/28</a:t>
            </a:fld>
            <a:endParaRPr lang="zh-TW" altLang="en-US"/>
          </a:p>
        </p:txBody>
      </p:sp>
      <p:sp>
        <p:nvSpPr>
          <p:cNvPr id="5" name="頁尾版面配置區 21">
            <a:extLst>
              <a:ext uri="{FF2B5EF4-FFF2-40B4-BE49-F238E27FC236}">
                <a16:creationId xmlns:a16="http://schemas.microsoft.com/office/drawing/2014/main" id="{D4E1C6E9-0C20-2C4B-BFF5-E3C25FDC4469}"/>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17">
            <a:extLst>
              <a:ext uri="{FF2B5EF4-FFF2-40B4-BE49-F238E27FC236}">
                <a16:creationId xmlns:a16="http://schemas.microsoft.com/office/drawing/2014/main" id="{72293E13-3A8E-D9A9-980E-E13FDA212117}"/>
              </a:ext>
            </a:extLst>
          </p:cNvPr>
          <p:cNvSpPr>
            <a:spLocks noGrp="1"/>
          </p:cNvSpPr>
          <p:nvPr>
            <p:ph type="sldNum" sz="quarter" idx="12"/>
          </p:nvPr>
        </p:nvSpPr>
        <p:spPr/>
        <p:txBody>
          <a:bodyPr/>
          <a:lstStyle>
            <a:lvl1pPr>
              <a:defRPr/>
            </a:lvl1pPr>
          </a:lstStyle>
          <a:p>
            <a:pPr>
              <a:defRPr/>
            </a:pPr>
            <a:fld id="{F06EDCC0-43B0-40E5-BBA5-4D038BA4ACCE}" type="slidenum">
              <a:rPr lang="zh-TW" altLang="en-US"/>
              <a:pPr>
                <a:defRPr/>
              </a:pPr>
              <a:t>‹#›</a:t>
            </a:fld>
            <a:endParaRPr lang="en-US" altLang="zh-TW"/>
          </a:p>
        </p:txBody>
      </p:sp>
    </p:spTree>
    <p:extLst>
      <p:ext uri="{BB962C8B-B14F-4D97-AF65-F5344CB8AC3E}">
        <p14:creationId xmlns:p14="http://schemas.microsoft.com/office/powerpoint/2010/main" val="238575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zh-TW" altLang="en-US"/>
              <a:t>按一下以編輯母片標題樣式</a:t>
            </a:r>
            <a:endParaRPr lang="en-US"/>
          </a:p>
        </p:txBody>
      </p:sp>
      <p:sp>
        <p:nvSpPr>
          <p:cNvPr id="3" name="文字版面配置區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A3365B84-C175-DC59-F0E5-3A17A7EBCB78}"/>
              </a:ext>
            </a:extLst>
          </p:cNvPr>
          <p:cNvSpPr>
            <a:spLocks noGrp="1"/>
          </p:cNvSpPr>
          <p:nvPr>
            <p:ph type="dt" sz="half" idx="10"/>
          </p:nvPr>
        </p:nvSpPr>
        <p:spPr/>
        <p:txBody>
          <a:bodyPr/>
          <a:lstStyle>
            <a:lvl1pPr>
              <a:defRPr/>
            </a:lvl1pPr>
          </a:lstStyle>
          <a:p>
            <a:pPr>
              <a:defRPr/>
            </a:pPr>
            <a:fld id="{3420121F-6A5D-48D9-8DE1-AC135E0BA7C6}" type="datetimeFigureOut">
              <a:rPr lang="zh-TW" altLang="en-US"/>
              <a:pPr>
                <a:defRPr/>
              </a:pPr>
              <a:t>2022/11/28</a:t>
            </a:fld>
            <a:endParaRPr lang="zh-TW" altLang="en-US"/>
          </a:p>
        </p:txBody>
      </p:sp>
      <p:sp>
        <p:nvSpPr>
          <p:cNvPr id="5" name="頁尾版面配置區 4">
            <a:extLst>
              <a:ext uri="{FF2B5EF4-FFF2-40B4-BE49-F238E27FC236}">
                <a16:creationId xmlns:a16="http://schemas.microsoft.com/office/drawing/2014/main" id="{E7DA2089-12D5-E9E2-5EF4-88F56312CE90}"/>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BE1D097A-B02B-5F4E-B010-3B75CF7B907F}"/>
              </a:ext>
            </a:extLst>
          </p:cNvPr>
          <p:cNvSpPr>
            <a:spLocks noGrp="1"/>
          </p:cNvSpPr>
          <p:nvPr>
            <p:ph type="sldNum" sz="quarter" idx="12"/>
          </p:nvPr>
        </p:nvSpPr>
        <p:spPr/>
        <p:txBody>
          <a:bodyPr/>
          <a:lstStyle>
            <a:lvl1pPr>
              <a:defRPr>
                <a:solidFill>
                  <a:srgbClr val="D1EAEE"/>
                </a:solidFill>
              </a:defRPr>
            </a:lvl1pPr>
          </a:lstStyle>
          <a:p>
            <a:pPr>
              <a:defRPr/>
            </a:pPr>
            <a:fld id="{DBC055D6-C000-48F9-91B1-3ACC4C9AB124}" type="slidenum">
              <a:rPr lang="zh-TW" altLang="en-US"/>
              <a:pPr>
                <a:defRPr/>
              </a:pPr>
              <a:t>‹#›</a:t>
            </a:fld>
            <a:endParaRPr lang="en-US" altLang="zh-TW"/>
          </a:p>
        </p:txBody>
      </p:sp>
    </p:spTree>
    <p:extLst>
      <p:ext uri="{BB962C8B-B14F-4D97-AF65-F5344CB8AC3E}">
        <p14:creationId xmlns:p14="http://schemas.microsoft.com/office/powerpoint/2010/main" val="308913070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704088"/>
            <a:ext cx="8229600" cy="1143000"/>
          </a:xfrm>
        </p:spPr>
        <p:txBody>
          <a:bodyPr/>
          <a:lstStyle/>
          <a:p>
            <a:r>
              <a:rPr lang="zh-TW" altLang="en-US"/>
              <a:t>按一下以編輯母片標題樣式</a:t>
            </a:r>
            <a:endParaRPr lang="en-US"/>
          </a:p>
        </p:txBody>
      </p:sp>
      <p:sp>
        <p:nvSpPr>
          <p:cNvPr id="3" name="內容版面配置區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內容版面配置區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9">
            <a:extLst>
              <a:ext uri="{FF2B5EF4-FFF2-40B4-BE49-F238E27FC236}">
                <a16:creationId xmlns:a16="http://schemas.microsoft.com/office/drawing/2014/main" id="{81585151-0EDB-5462-190B-20FF4D449917}"/>
              </a:ext>
            </a:extLst>
          </p:cNvPr>
          <p:cNvSpPr>
            <a:spLocks noGrp="1"/>
          </p:cNvSpPr>
          <p:nvPr>
            <p:ph type="dt" sz="half" idx="10"/>
          </p:nvPr>
        </p:nvSpPr>
        <p:spPr/>
        <p:txBody>
          <a:bodyPr/>
          <a:lstStyle>
            <a:lvl1pPr>
              <a:defRPr/>
            </a:lvl1pPr>
          </a:lstStyle>
          <a:p>
            <a:pPr>
              <a:defRPr/>
            </a:pPr>
            <a:fld id="{D0E27985-7622-4A4A-82BA-C20875EF99A7}" type="datetimeFigureOut">
              <a:rPr lang="zh-TW" altLang="en-US"/>
              <a:pPr>
                <a:defRPr/>
              </a:pPr>
              <a:t>2022/11/28</a:t>
            </a:fld>
            <a:endParaRPr lang="zh-TW" altLang="en-US"/>
          </a:p>
        </p:txBody>
      </p:sp>
      <p:sp>
        <p:nvSpPr>
          <p:cNvPr id="6" name="頁尾版面配置區 21">
            <a:extLst>
              <a:ext uri="{FF2B5EF4-FFF2-40B4-BE49-F238E27FC236}">
                <a16:creationId xmlns:a16="http://schemas.microsoft.com/office/drawing/2014/main" id="{AF766683-75C1-4D83-C08F-9A596F3C962C}"/>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17">
            <a:extLst>
              <a:ext uri="{FF2B5EF4-FFF2-40B4-BE49-F238E27FC236}">
                <a16:creationId xmlns:a16="http://schemas.microsoft.com/office/drawing/2014/main" id="{43DB8D82-033D-CFB0-BAD1-295167F450B1}"/>
              </a:ext>
            </a:extLst>
          </p:cNvPr>
          <p:cNvSpPr>
            <a:spLocks noGrp="1"/>
          </p:cNvSpPr>
          <p:nvPr>
            <p:ph type="sldNum" sz="quarter" idx="12"/>
          </p:nvPr>
        </p:nvSpPr>
        <p:spPr/>
        <p:txBody>
          <a:bodyPr/>
          <a:lstStyle>
            <a:lvl1pPr>
              <a:defRPr/>
            </a:lvl1pPr>
          </a:lstStyle>
          <a:p>
            <a:pPr>
              <a:defRPr/>
            </a:pPr>
            <a:fld id="{894E9244-E093-4E5B-98F9-1E1426CC0A12}" type="slidenum">
              <a:rPr lang="zh-TW" altLang="en-US"/>
              <a:pPr>
                <a:defRPr/>
              </a:pPr>
              <a:t>‹#›</a:t>
            </a:fld>
            <a:endParaRPr lang="en-US" altLang="zh-TW"/>
          </a:p>
        </p:txBody>
      </p:sp>
    </p:spTree>
    <p:extLst>
      <p:ext uri="{BB962C8B-B14F-4D97-AF65-F5344CB8AC3E}">
        <p14:creationId xmlns:p14="http://schemas.microsoft.com/office/powerpoint/2010/main" val="2940954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704088"/>
            <a:ext cx="8229600" cy="1143000"/>
          </a:xfrm>
        </p:spPr>
        <p:txBody>
          <a:bodyPr/>
          <a:lstStyle>
            <a:lvl1pPr>
              <a:defRPr/>
            </a:lvl1pPr>
          </a:lstStyle>
          <a:p>
            <a:r>
              <a:rPr lang="zh-TW" altLang="en-US"/>
              <a:t>按一下以編輯母片標題樣式</a:t>
            </a:r>
            <a:endParaRPr lang="en-US"/>
          </a:p>
        </p:txBody>
      </p:sp>
      <p:sp>
        <p:nvSpPr>
          <p:cNvPr id="3" name="文字版面配置區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zh-TW" altLang="en-US"/>
              <a:t>按一下以編輯母片文字樣式</a:t>
            </a:r>
          </a:p>
        </p:txBody>
      </p:sp>
      <p:sp>
        <p:nvSpPr>
          <p:cNvPr id="4" name="文字版面配置區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zh-TW" altLang="en-US"/>
              <a:t>按一下以編輯母片文字樣式</a:t>
            </a:r>
          </a:p>
        </p:txBody>
      </p:sp>
      <p:sp>
        <p:nvSpPr>
          <p:cNvPr id="5" name="內容版面配置區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內容版面配置區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日期版面配置區 9">
            <a:extLst>
              <a:ext uri="{FF2B5EF4-FFF2-40B4-BE49-F238E27FC236}">
                <a16:creationId xmlns:a16="http://schemas.microsoft.com/office/drawing/2014/main" id="{B68C9181-781A-9B67-E1CC-1CD834D7F104}"/>
              </a:ext>
            </a:extLst>
          </p:cNvPr>
          <p:cNvSpPr>
            <a:spLocks noGrp="1"/>
          </p:cNvSpPr>
          <p:nvPr>
            <p:ph type="dt" sz="half" idx="10"/>
          </p:nvPr>
        </p:nvSpPr>
        <p:spPr/>
        <p:txBody>
          <a:bodyPr/>
          <a:lstStyle>
            <a:lvl1pPr>
              <a:defRPr/>
            </a:lvl1pPr>
          </a:lstStyle>
          <a:p>
            <a:pPr>
              <a:defRPr/>
            </a:pPr>
            <a:fld id="{C962264F-CE41-4393-A9F1-21C531E4A443}" type="datetimeFigureOut">
              <a:rPr lang="zh-TW" altLang="en-US"/>
              <a:pPr>
                <a:defRPr/>
              </a:pPr>
              <a:t>2022/11/28</a:t>
            </a:fld>
            <a:endParaRPr lang="zh-TW" altLang="en-US"/>
          </a:p>
        </p:txBody>
      </p:sp>
      <p:sp>
        <p:nvSpPr>
          <p:cNvPr id="8" name="頁尾版面配置區 21">
            <a:extLst>
              <a:ext uri="{FF2B5EF4-FFF2-40B4-BE49-F238E27FC236}">
                <a16:creationId xmlns:a16="http://schemas.microsoft.com/office/drawing/2014/main" id="{A0A23492-B5F2-8936-BB50-ABDE99C4AAE2}"/>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17">
            <a:extLst>
              <a:ext uri="{FF2B5EF4-FFF2-40B4-BE49-F238E27FC236}">
                <a16:creationId xmlns:a16="http://schemas.microsoft.com/office/drawing/2014/main" id="{CD85790D-57CA-1336-C493-0AB56838A7B4}"/>
              </a:ext>
            </a:extLst>
          </p:cNvPr>
          <p:cNvSpPr>
            <a:spLocks noGrp="1"/>
          </p:cNvSpPr>
          <p:nvPr>
            <p:ph type="sldNum" sz="quarter" idx="12"/>
          </p:nvPr>
        </p:nvSpPr>
        <p:spPr/>
        <p:txBody>
          <a:bodyPr/>
          <a:lstStyle>
            <a:lvl1pPr>
              <a:defRPr/>
            </a:lvl1pPr>
          </a:lstStyle>
          <a:p>
            <a:pPr>
              <a:defRPr/>
            </a:pPr>
            <a:fld id="{50AAC22F-753E-4235-A42D-F19F3416F73D}" type="slidenum">
              <a:rPr lang="zh-TW" altLang="en-US"/>
              <a:pPr>
                <a:defRPr/>
              </a:pPr>
              <a:t>‹#›</a:t>
            </a:fld>
            <a:endParaRPr lang="en-US" altLang="zh-TW"/>
          </a:p>
        </p:txBody>
      </p:sp>
    </p:spTree>
    <p:extLst>
      <p:ext uri="{BB962C8B-B14F-4D97-AF65-F5344CB8AC3E}">
        <p14:creationId xmlns:p14="http://schemas.microsoft.com/office/powerpoint/2010/main" val="4142352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zh-TW" altLang="en-US"/>
              <a:t>按一下以編輯母片標題樣式</a:t>
            </a:r>
            <a:endParaRPr lang="en-US"/>
          </a:p>
        </p:txBody>
      </p:sp>
      <p:sp>
        <p:nvSpPr>
          <p:cNvPr id="3" name="日期版面配置區 9">
            <a:extLst>
              <a:ext uri="{FF2B5EF4-FFF2-40B4-BE49-F238E27FC236}">
                <a16:creationId xmlns:a16="http://schemas.microsoft.com/office/drawing/2014/main" id="{DD754C33-FF7F-ABC8-6F83-99D1EBE64C97}"/>
              </a:ext>
            </a:extLst>
          </p:cNvPr>
          <p:cNvSpPr>
            <a:spLocks noGrp="1"/>
          </p:cNvSpPr>
          <p:nvPr>
            <p:ph type="dt" sz="half" idx="10"/>
          </p:nvPr>
        </p:nvSpPr>
        <p:spPr/>
        <p:txBody>
          <a:bodyPr/>
          <a:lstStyle>
            <a:lvl1pPr>
              <a:defRPr/>
            </a:lvl1pPr>
          </a:lstStyle>
          <a:p>
            <a:pPr>
              <a:defRPr/>
            </a:pPr>
            <a:fld id="{3C0B1162-3832-4ADA-9A66-D87C5D78A264}" type="datetimeFigureOut">
              <a:rPr lang="zh-TW" altLang="en-US"/>
              <a:pPr>
                <a:defRPr/>
              </a:pPr>
              <a:t>2022/11/28</a:t>
            </a:fld>
            <a:endParaRPr lang="zh-TW" altLang="en-US"/>
          </a:p>
        </p:txBody>
      </p:sp>
      <p:sp>
        <p:nvSpPr>
          <p:cNvPr id="4" name="頁尾版面配置區 21">
            <a:extLst>
              <a:ext uri="{FF2B5EF4-FFF2-40B4-BE49-F238E27FC236}">
                <a16:creationId xmlns:a16="http://schemas.microsoft.com/office/drawing/2014/main" id="{FBDF295D-B321-FD1D-A9F4-1A99B0434E8D}"/>
              </a:ext>
            </a:extLst>
          </p:cNvPr>
          <p:cNvSpPr>
            <a:spLocks noGrp="1"/>
          </p:cNvSpPr>
          <p:nvPr>
            <p:ph type="ftr" sz="quarter" idx="11"/>
          </p:nvPr>
        </p:nvSpPr>
        <p:spPr/>
        <p:txBody>
          <a:bodyPr/>
          <a:lstStyle>
            <a:lvl1pPr>
              <a:defRPr/>
            </a:lvl1pPr>
          </a:lstStyle>
          <a:p>
            <a:pPr>
              <a:defRPr/>
            </a:pPr>
            <a:endParaRPr lang="zh-TW" altLang="en-US"/>
          </a:p>
        </p:txBody>
      </p:sp>
      <p:sp>
        <p:nvSpPr>
          <p:cNvPr id="5" name="投影片編號版面配置區 17">
            <a:extLst>
              <a:ext uri="{FF2B5EF4-FFF2-40B4-BE49-F238E27FC236}">
                <a16:creationId xmlns:a16="http://schemas.microsoft.com/office/drawing/2014/main" id="{DB91C915-D480-0436-633F-02ACDF98E8D2}"/>
              </a:ext>
            </a:extLst>
          </p:cNvPr>
          <p:cNvSpPr>
            <a:spLocks noGrp="1"/>
          </p:cNvSpPr>
          <p:nvPr>
            <p:ph type="sldNum" sz="quarter" idx="12"/>
          </p:nvPr>
        </p:nvSpPr>
        <p:spPr/>
        <p:txBody>
          <a:bodyPr/>
          <a:lstStyle>
            <a:lvl1pPr>
              <a:defRPr/>
            </a:lvl1pPr>
          </a:lstStyle>
          <a:p>
            <a:pPr>
              <a:defRPr/>
            </a:pPr>
            <a:fld id="{6B2EC500-C5D3-4028-A6A7-94F82BE95BD8}" type="slidenum">
              <a:rPr lang="zh-TW" altLang="en-US"/>
              <a:pPr>
                <a:defRPr/>
              </a:pPr>
              <a:t>‹#›</a:t>
            </a:fld>
            <a:endParaRPr lang="en-US" altLang="zh-TW"/>
          </a:p>
        </p:txBody>
      </p:sp>
    </p:spTree>
    <p:extLst>
      <p:ext uri="{BB962C8B-B14F-4D97-AF65-F5344CB8AC3E}">
        <p14:creationId xmlns:p14="http://schemas.microsoft.com/office/powerpoint/2010/main" val="2561767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9">
            <a:extLst>
              <a:ext uri="{FF2B5EF4-FFF2-40B4-BE49-F238E27FC236}">
                <a16:creationId xmlns:a16="http://schemas.microsoft.com/office/drawing/2014/main" id="{237A9B52-A905-C2B1-123D-CB7595D8EC65}"/>
              </a:ext>
            </a:extLst>
          </p:cNvPr>
          <p:cNvSpPr>
            <a:spLocks noGrp="1"/>
          </p:cNvSpPr>
          <p:nvPr>
            <p:ph type="dt" sz="half" idx="10"/>
          </p:nvPr>
        </p:nvSpPr>
        <p:spPr/>
        <p:txBody>
          <a:bodyPr/>
          <a:lstStyle>
            <a:lvl1pPr>
              <a:defRPr/>
            </a:lvl1pPr>
          </a:lstStyle>
          <a:p>
            <a:pPr>
              <a:defRPr/>
            </a:pPr>
            <a:fld id="{462E8D52-E1D4-484F-ADBB-337C903D0E40}" type="datetimeFigureOut">
              <a:rPr lang="zh-TW" altLang="en-US"/>
              <a:pPr>
                <a:defRPr/>
              </a:pPr>
              <a:t>2022/11/28</a:t>
            </a:fld>
            <a:endParaRPr lang="zh-TW" altLang="en-US"/>
          </a:p>
        </p:txBody>
      </p:sp>
      <p:sp>
        <p:nvSpPr>
          <p:cNvPr id="3" name="頁尾版面配置區 21">
            <a:extLst>
              <a:ext uri="{FF2B5EF4-FFF2-40B4-BE49-F238E27FC236}">
                <a16:creationId xmlns:a16="http://schemas.microsoft.com/office/drawing/2014/main" id="{50D933A9-9F34-A071-0FD5-F9ACC7B03688}"/>
              </a:ext>
            </a:extLst>
          </p:cNvPr>
          <p:cNvSpPr>
            <a:spLocks noGrp="1"/>
          </p:cNvSpPr>
          <p:nvPr>
            <p:ph type="ftr" sz="quarter" idx="11"/>
          </p:nvPr>
        </p:nvSpPr>
        <p:spPr/>
        <p:txBody>
          <a:bodyPr/>
          <a:lstStyle>
            <a:lvl1pPr>
              <a:defRPr/>
            </a:lvl1pPr>
          </a:lstStyle>
          <a:p>
            <a:pPr>
              <a:defRPr/>
            </a:pPr>
            <a:endParaRPr lang="zh-TW" altLang="en-US"/>
          </a:p>
        </p:txBody>
      </p:sp>
      <p:sp>
        <p:nvSpPr>
          <p:cNvPr id="4" name="投影片編號版面配置區 17">
            <a:extLst>
              <a:ext uri="{FF2B5EF4-FFF2-40B4-BE49-F238E27FC236}">
                <a16:creationId xmlns:a16="http://schemas.microsoft.com/office/drawing/2014/main" id="{43F52FDF-AF29-BFC2-C58E-B9D69D9FF1C4}"/>
              </a:ext>
            </a:extLst>
          </p:cNvPr>
          <p:cNvSpPr>
            <a:spLocks noGrp="1"/>
          </p:cNvSpPr>
          <p:nvPr>
            <p:ph type="sldNum" sz="quarter" idx="12"/>
          </p:nvPr>
        </p:nvSpPr>
        <p:spPr/>
        <p:txBody>
          <a:bodyPr/>
          <a:lstStyle>
            <a:lvl1pPr>
              <a:defRPr/>
            </a:lvl1pPr>
          </a:lstStyle>
          <a:p>
            <a:pPr>
              <a:defRPr/>
            </a:pPr>
            <a:fld id="{1CDB6942-F314-403C-9A86-CAA533F947F3}" type="slidenum">
              <a:rPr lang="zh-TW" altLang="en-US"/>
              <a:pPr>
                <a:defRPr/>
              </a:pPr>
              <a:t>‹#›</a:t>
            </a:fld>
            <a:endParaRPr lang="en-US" altLang="zh-TW"/>
          </a:p>
        </p:txBody>
      </p:sp>
    </p:spTree>
    <p:extLst>
      <p:ext uri="{BB962C8B-B14F-4D97-AF65-F5344CB8AC3E}">
        <p14:creationId xmlns:p14="http://schemas.microsoft.com/office/powerpoint/2010/main" val="3566331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zh-TW" altLang="en-US"/>
              <a:t>按一下以編輯母片標題樣式</a:t>
            </a:r>
            <a:endParaRPr lang="en-US"/>
          </a:p>
        </p:txBody>
      </p:sp>
      <p:sp>
        <p:nvSpPr>
          <p:cNvPr id="3" name="文字版面配置區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zh-TW" altLang="en-US"/>
              <a:t>按一下以編輯母片文字樣式</a:t>
            </a:r>
          </a:p>
        </p:txBody>
      </p:sp>
      <p:sp>
        <p:nvSpPr>
          <p:cNvPr id="4" name="內容版面配置區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9">
            <a:extLst>
              <a:ext uri="{FF2B5EF4-FFF2-40B4-BE49-F238E27FC236}">
                <a16:creationId xmlns:a16="http://schemas.microsoft.com/office/drawing/2014/main" id="{5CFF70F7-68FF-85B8-8198-EDDBBF875BDB}"/>
              </a:ext>
            </a:extLst>
          </p:cNvPr>
          <p:cNvSpPr>
            <a:spLocks noGrp="1"/>
          </p:cNvSpPr>
          <p:nvPr>
            <p:ph type="dt" sz="half" idx="10"/>
          </p:nvPr>
        </p:nvSpPr>
        <p:spPr/>
        <p:txBody>
          <a:bodyPr/>
          <a:lstStyle>
            <a:lvl1pPr>
              <a:defRPr/>
            </a:lvl1pPr>
          </a:lstStyle>
          <a:p>
            <a:pPr>
              <a:defRPr/>
            </a:pPr>
            <a:fld id="{C8340A7A-7229-450C-9A61-10C9EA74C70F}" type="datetimeFigureOut">
              <a:rPr lang="zh-TW" altLang="en-US"/>
              <a:pPr>
                <a:defRPr/>
              </a:pPr>
              <a:t>2022/11/28</a:t>
            </a:fld>
            <a:endParaRPr lang="zh-TW" altLang="en-US"/>
          </a:p>
        </p:txBody>
      </p:sp>
      <p:sp>
        <p:nvSpPr>
          <p:cNvPr id="6" name="頁尾版面配置區 21">
            <a:extLst>
              <a:ext uri="{FF2B5EF4-FFF2-40B4-BE49-F238E27FC236}">
                <a16:creationId xmlns:a16="http://schemas.microsoft.com/office/drawing/2014/main" id="{9ABE470D-2DE7-5FF2-A292-741418B2C51E}"/>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17">
            <a:extLst>
              <a:ext uri="{FF2B5EF4-FFF2-40B4-BE49-F238E27FC236}">
                <a16:creationId xmlns:a16="http://schemas.microsoft.com/office/drawing/2014/main" id="{9C6AAA62-CBEC-30FB-2CD5-84F8F01F2F79}"/>
              </a:ext>
            </a:extLst>
          </p:cNvPr>
          <p:cNvSpPr>
            <a:spLocks noGrp="1"/>
          </p:cNvSpPr>
          <p:nvPr>
            <p:ph type="sldNum" sz="quarter" idx="12"/>
          </p:nvPr>
        </p:nvSpPr>
        <p:spPr/>
        <p:txBody>
          <a:bodyPr/>
          <a:lstStyle>
            <a:lvl1pPr>
              <a:defRPr/>
            </a:lvl1pPr>
          </a:lstStyle>
          <a:p>
            <a:pPr>
              <a:defRPr/>
            </a:pPr>
            <a:fld id="{3227E65B-3F7A-4B50-8524-C0860F467DE7}" type="slidenum">
              <a:rPr lang="zh-TW" altLang="en-US"/>
              <a:pPr>
                <a:defRPr/>
              </a:pPr>
              <a:t>‹#›</a:t>
            </a:fld>
            <a:endParaRPr lang="en-US" altLang="zh-TW"/>
          </a:p>
        </p:txBody>
      </p:sp>
    </p:spTree>
    <p:extLst>
      <p:ext uri="{BB962C8B-B14F-4D97-AF65-F5344CB8AC3E}">
        <p14:creationId xmlns:p14="http://schemas.microsoft.com/office/powerpoint/2010/main" val="3054028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剪去並圓角化單一角落矩形 13">
            <a:extLst>
              <a:ext uri="{FF2B5EF4-FFF2-40B4-BE49-F238E27FC236}">
                <a16:creationId xmlns:a16="http://schemas.microsoft.com/office/drawing/2014/main" id="{990EA861-FC58-6473-5B05-AC457795E3D4}"/>
              </a:ext>
            </a:extLst>
          </p:cNvPr>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6" name="直角三角形 5">
            <a:extLst>
              <a:ext uri="{FF2B5EF4-FFF2-40B4-BE49-F238E27FC236}">
                <a16:creationId xmlns:a16="http://schemas.microsoft.com/office/drawing/2014/main" id="{0D049F55-6A5D-FAF3-FD81-C5E87D3B39EE}"/>
              </a:ext>
            </a:extLst>
          </p:cNvPr>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7" name="手繪多邊形 15">
            <a:extLst>
              <a:ext uri="{FF2B5EF4-FFF2-40B4-BE49-F238E27FC236}">
                <a16:creationId xmlns:a16="http://schemas.microsoft.com/office/drawing/2014/main" id="{5D9D5D7E-82D3-0648-D194-088E81B28B2D}"/>
              </a:ext>
            </a:extLst>
          </p:cNvPr>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8" name="手繪多邊形 16">
            <a:extLst>
              <a:ext uri="{FF2B5EF4-FFF2-40B4-BE49-F238E27FC236}">
                <a16:creationId xmlns:a16="http://schemas.microsoft.com/office/drawing/2014/main" id="{BEC31086-5927-EA19-3661-78554E538C99}"/>
              </a:ext>
            </a:extLst>
          </p:cNvPr>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2" name="標題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zh-TW" altLang="en-US"/>
              <a:t>按一下以編輯母片標題樣式</a:t>
            </a:r>
            <a:endParaRPr lang="en-US"/>
          </a:p>
        </p:txBody>
      </p:sp>
      <p:sp>
        <p:nvSpPr>
          <p:cNvPr id="4" name="文字版面配置區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zh-TW" altLang="en-US"/>
              <a:t>按一下以編輯母片文字樣式</a:t>
            </a:r>
          </a:p>
        </p:txBody>
      </p:sp>
      <p:sp>
        <p:nvSpPr>
          <p:cNvPr id="3" name="圖片版面配置區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zh-TW" altLang="en-US" noProof="0"/>
              <a:t>按一下圖示以新增圖片</a:t>
            </a:r>
            <a:endParaRPr lang="en-US" noProof="0" dirty="0"/>
          </a:p>
        </p:txBody>
      </p:sp>
      <p:sp>
        <p:nvSpPr>
          <p:cNvPr id="9" name="日期版面配置區 4">
            <a:extLst>
              <a:ext uri="{FF2B5EF4-FFF2-40B4-BE49-F238E27FC236}">
                <a16:creationId xmlns:a16="http://schemas.microsoft.com/office/drawing/2014/main" id="{4DF73042-30CD-EFC0-AD3D-FEBECCED0230}"/>
              </a:ext>
            </a:extLst>
          </p:cNvPr>
          <p:cNvSpPr>
            <a:spLocks noGrp="1"/>
          </p:cNvSpPr>
          <p:nvPr>
            <p:ph type="dt" sz="half" idx="10"/>
          </p:nvPr>
        </p:nvSpPr>
        <p:spPr/>
        <p:txBody>
          <a:bodyPr/>
          <a:lstStyle>
            <a:lvl1pPr>
              <a:defRPr/>
            </a:lvl1pPr>
          </a:lstStyle>
          <a:p>
            <a:pPr>
              <a:defRPr/>
            </a:pPr>
            <a:fld id="{8271560F-833A-4605-8EBB-B909B89C7B8C}" type="datetimeFigureOut">
              <a:rPr lang="zh-TW" altLang="en-US"/>
              <a:pPr>
                <a:defRPr/>
              </a:pPr>
              <a:t>2022/11/28</a:t>
            </a:fld>
            <a:endParaRPr lang="zh-TW" altLang="en-US"/>
          </a:p>
        </p:txBody>
      </p:sp>
      <p:sp>
        <p:nvSpPr>
          <p:cNvPr id="10" name="頁尾版面配置區 5">
            <a:extLst>
              <a:ext uri="{FF2B5EF4-FFF2-40B4-BE49-F238E27FC236}">
                <a16:creationId xmlns:a16="http://schemas.microsoft.com/office/drawing/2014/main" id="{9404C03C-0168-09CA-9E0E-B16F04676768}"/>
              </a:ext>
            </a:extLst>
          </p:cNvPr>
          <p:cNvSpPr>
            <a:spLocks noGrp="1"/>
          </p:cNvSpPr>
          <p:nvPr>
            <p:ph type="ftr" sz="quarter" idx="11"/>
          </p:nvPr>
        </p:nvSpPr>
        <p:spPr/>
        <p:txBody>
          <a:bodyPr/>
          <a:lstStyle>
            <a:lvl1pPr>
              <a:defRPr/>
            </a:lvl1pPr>
          </a:lstStyle>
          <a:p>
            <a:pPr>
              <a:defRPr/>
            </a:pPr>
            <a:endParaRPr lang="zh-TW" altLang="en-US"/>
          </a:p>
        </p:txBody>
      </p:sp>
      <p:sp>
        <p:nvSpPr>
          <p:cNvPr id="11" name="投影片編號版面配置區 6">
            <a:extLst>
              <a:ext uri="{FF2B5EF4-FFF2-40B4-BE49-F238E27FC236}">
                <a16:creationId xmlns:a16="http://schemas.microsoft.com/office/drawing/2014/main" id="{4CD48373-F002-47E4-C518-618191F1A738}"/>
              </a:ext>
            </a:extLst>
          </p:cNvPr>
          <p:cNvSpPr>
            <a:spLocks noGrp="1"/>
          </p:cNvSpPr>
          <p:nvPr>
            <p:ph type="sldNum" sz="quarter" idx="12"/>
          </p:nvPr>
        </p:nvSpPr>
        <p:spPr>
          <a:xfrm>
            <a:off x="8077200" y="6356350"/>
            <a:ext cx="609600" cy="365125"/>
          </a:xfrm>
        </p:spPr>
        <p:txBody>
          <a:bodyPr/>
          <a:lstStyle>
            <a:lvl1pPr>
              <a:defRPr/>
            </a:lvl1pPr>
          </a:lstStyle>
          <a:p>
            <a:pPr>
              <a:defRPr/>
            </a:pPr>
            <a:fld id="{237ED7AA-D493-486C-8EA9-37D8648AA6B6}" type="slidenum">
              <a:rPr lang="zh-TW" altLang="en-US"/>
              <a:pPr>
                <a:defRPr/>
              </a:pPr>
              <a:t>‹#›</a:t>
            </a:fld>
            <a:endParaRPr lang="en-US" altLang="zh-TW"/>
          </a:p>
        </p:txBody>
      </p:sp>
    </p:spTree>
    <p:extLst>
      <p:ext uri="{BB962C8B-B14F-4D97-AF65-F5344CB8AC3E}">
        <p14:creationId xmlns:p14="http://schemas.microsoft.com/office/powerpoint/2010/main" val="3142019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手繪多邊形 6">
            <a:extLst>
              <a:ext uri="{FF2B5EF4-FFF2-40B4-BE49-F238E27FC236}">
                <a16:creationId xmlns:a16="http://schemas.microsoft.com/office/drawing/2014/main" id="{3CDF7635-2F62-4055-816C-686433873376}"/>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8" name="手繪多邊形 7">
            <a:extLst>
              <a:ext uri="{FF2B5EF4-FFF2-40B4-BE49-F238E27FC236}">
                <a16:creationId xmlns:a16="http://schemas.microsoft.com/office/drawing/2014/main" id="{E07724DE-7F1C-91F2-0977-2A380F608762}"/>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1028" name="標題版面配置區 8">
            <a:extLst>
              <a:ext uri="{FF2B5EF4-FFF2-40B4-BE49-F238E27FC236}">
                <a16:creationId xmlns:a16="http://schemas.microsoft.com/office/drawing/2014/main" id="{7C11AE62-A2BC-B3FF-8C72-8C857ED2F27E}"/>
              </a:ext>
            </a:extLst>
          </p:cNvPr>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zh-TW" altLang="en-US"/>
              <a:t>按一下以編輯母片標題樣式</a:t>
            </a:r>
            <a:endParaRPr lang="en-US" altLang="zh-TW"/>
          </a:p>
        </p:txBody>
      </p:sp>
      <p:sp>
        <p:nvSpPr>
          <p:cNvPr id="1029" name="文字版面配置區 29">
            <a:extLst>
              <a:ext uri="{FF2B5EF4-FFF2-40B4-BE49-F238E27FC236}">
                <a16:creationId xmlns:a16="http://schemas.microsoft.com/office/drawing/2014/main" id="{668BF90C-E69A-9798-5BA6-9D10355EF12A}"/>
              </a:ext>
            </a:extLst>
          </p:cNvPr>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10" name="日期版面配置區 9">
            <a:extLst>
              <a:ext uri="{FF2B5EF4-FFF2-40B4-BE49-F238E27FC236}">
                <a16:creationId xmlns:a16="http://schemas.microsoft.com/office/drawing/2014/main" id="{25766DE9-9507-9C9D-1FA5-EFBCDC7235FA}"/>
              </a:ext>
            </a:extLst>
          </p:cNvPr>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defRPr>
            </a:lvl1pPr>
          </a:lstStyle>
          <a:p>
            <a:pPr>
              <a:defRPr/>
            </a:pPr>
            <a:fld id="{34B676FC-37E3-4546-B2E3-6FB23500BB08}" type="datetimeFigureOut">
              <a:rPr lang="zh-TW" altLang="en-US"/>
              <a:pPr>
                <a:defRPr/>
              </a:pPr>
              <a:t>2022/11/28</a:t>
            </a:fld>
            <a:endParaRPr lang="zh-TW" altLang="en-US"/>
          </a:p>
        </p:txBody>
      </p:sp>
      <p:sp>
        <p:nvSpPr>
          <p:cNvPr id="22" name="頁尾版面配置區 21">
            <a:extLst>
              <a:ext uri="{FF2B5EF4-FFF2-40B4-BE49-F238E27FC236}">
                <a16:creationId xmlns:a16="http://schemas.microsoft.com/office/drawing/2014/main" id="{F6E30623-9873-22E8-7BE7-5C2239BBF367}"/>
              </a:ext>
            </a:extLst>
          </p:cNvPr>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defRPr>
            </a:lvl1pPr>
          </a:lstStyle>
          <a:p>
            <a:pPr>
              <a:defRPr/>
            </a:pPr>
            <a:endParaRPr lang="zh-TW" altLang="en-US"/>
          </a:p>
        </p:txBody>
      </p:sp>
      <p:sp>
        <p:nvSpPr>
          <p:cNvPr id="18" name="投影片編號版面配置區 17">
            <a:extLst>
              <a:ext uri="{FF2B5EF4-FFF2-40B4-BE49-F238E27FC236}">
                <a16:creationId xmlns:a16="http://schemas.microsoft.com/office/drawing/2014/main" id="{BA835068-6D6A-255D-355F-23D0C4B64837}"/>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kumimoji="0" sz="1200">
                <a:solidFill>
                  <a:srgbClr val="045C75"/>
                </a:solidFill>
                <a:latin typeface="Constantia" panose="02030602050306030303" pitchFamily="18" charset="0"/>
              </a:defRPr>
            </a:lvl1pPr>
          </a:lstStyle>
          <a:p>
            <a:pPr>
              <a:defRPr/>
            </a:pPr>
            <a:fld id="{DC60115A-95A1-4FF0-81AC-163191458E95}" type="slidenum">
              <a:rPr lang="zh-TW" altLang="en-US"/>
              <a:pPr>
                <a:defRPr/>
              </a:pPr>
              <a:t>‹#›</a:t>
            </a:fld>
            <a:endParaRPr lang="en-US" altLang="zh-TW"/>
          </a:p>
        </p:txBody>
      </p:sp>
      <p:grpSp>
        <p:nvGrpSpPr>
          <p:cNvPr id="1033" name="群組 1">
            <a:extLst>
              <a:ext uri="{FF2B5EF4-FFF2-40B4-BE49-F238E27FC236}">
                <a16:creationId xmlns:a16="http://schemas.microsoft.com/office/drawing/2014/main" id="{7C1BCC78-C928-47FA-4535-C384B6352CB8}"/>
              </a:ext>
            </a:extLst>
          </p:cNvPr>
          <p:cNvGrpSpPr>
            <a:grpSpLocks/>
          </p:cNvGrpSpPr>
          <p:nvPr/>
        </p:nvGrpSpPr>
        <p:grpSpPr bwMode="auto">
          <a:xfrm>
            <a:off x="-19050" y="203200"/>
            <a:ext cx="9180513" cy="647700"/>
            <a:chOff x="-19045" y="216550"/>
            <a:chExt cx="9180548" cy="649224"/>
          </a:xfrm>
        </p:grpSpPr>
        <p:sp>
          <p:nvSpPr>
            <p:cNvPr id="12" name="手繪多邊形 11">
              <a:extLst>
                <a:ext uri="{FF2B5EF4-FFF2-40B4-BE49-F238E27FC236}">
                  <a16:creationId xmlns:a16="http://schemas.microsoft.com/office/drawing/2014/main" id="{F6ADB588-EDB1-DE73-BAC6-DD785DDF0C2E}"/>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13" name="手繪多邊形 12">
              <a:extLst>
                <a:ext uri="{FF2B5EF4-FFF2-40B4-BE49-F238E27FC236}">
                  <a16:creationId xmlns:a16="http://schemas.microsoft.com/office/drawing/2014/main" id="{E99EA5AC-5BEA-5337-850E-0D4B65264746}"/>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grpSp>
    </p:spTree>
  </p:cSld>
  <p:clrMap bg1="lt1" tx1="dk1" bg2="lt2" tx2="dk2" accent1="accent1" accent2="accent2" accent3="accent3" accent4="accent4" accent5="accent5" accent6="accent6" hlink="hlink" folHlink="folHlink"/>
  <p:sldLayoutIdLst>
    <p:sldLayoutId id="2147483929" r:id="rId1"/>
    <p:sldLayoutId id="2147483921" r:id="rId2"/>
    <p:sldLayoutId id="2147483930" r:id="rId3"/>
    <p:sldLayoutId id="2147483922" r:id="rId4"/>
    <p:sldLayoutId id="2147483923" r:id="rId5"/>
    <p:sldLayoutId id="2147483924" r:id="rId6"/>
    <p:sldLayoutId id="2147483925" r:id="rId7"/>
    <p:sldLayoutId id="2147483926" r:id="rId8"/>
    <p:sldLayoutId id="2147483931" r:id="rId9"/>
    <p:sldLayoutId id="2147483927" r:id="rId10"/>
    <p:sldLayoutId id="2147483928"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ea typeface="微軟正黑體" pitchFamily="34" charset="-120"/>
        </a:defRPr>
      </a:lvl2pPr>
      <a:lvl3pPr algn="l" rtl="0" eaLnBrk="0" fontAlgn="base" hangingPunct="0">
        <a:spcBef>
          <a:spcPct val="0"/>
        </a:spcBef>
        <a:spcAft>
          <a:spcPct val="0"/>
        </a:spcAft>
        <a:defRPr sz="5000">
          <a:solidFill>
            <a:schemeClr val="tx2"/>
          </a:solidFill>
          <a:latin typeface="Calibri" pitchFamily="34" charset="0"/>
          <a:ea typeface="微軟正黑體" pitchFamily="34" charset="-120"/>
        </a:defRPr>
      </a:lvl3pPr>
      <a:lvl4pPr algn="l" rtl="0" eaLnBrk="0" fontAlgn="base" hangingPunct="0">
        <a:spcBef>
          <a:spcPct val="0"/>
        </a:spcBef>
        <a:spcAft>
          <a:spcPct val="0"/>
        </a:spcAft>
        <a:defRPr sz="5000">
          <a:solidFill>
            <a:schemeClr val="tx2"/>
          </a:solidFill>
          <a:latin typeface="Calibri" pitchFamily="34" charset="0"/>
          <a:ea typeface="微軟正黑體" pitchFamily="34" charset="-120"/>
        </a:defRPr>
      </a:lvl4pPr>
      <a:lvl5pPr algn="l" rtl="0" eaLnBrk="0" fontAlgn="base" hangingPunct="0">
        <a:spcBef>
          <a:spcPct val="0"/>
        </a:spcBef>
        <a:spcAft>
          <a:spcPct val="0"/>
        </a:spcAft>
        <a:defRPr sz="5000">
          <a:solidFill>
            <a:schemeClr val="tx2"/>
          </a:solidFill>
          <a:latin typeface="Calibri" pitchFamily="34" charset="0"/>
          <a:ea typeface="微軟正黑體" pitchFamily="34" charset="-120"/>
        </a:defRPr>
      </a:lvl5pPr>
      <a:lvl6pPr marL="457200" algn="l" rtl="0" fontAlgn="base">
        <a:spcBef>
          <a:spcPct val="0"/>
        </a:spcBef>
        <a:spcAft>
          <a:spcPct val="0"/>
        </a:spcAft>
        <a:defRPr sz="5000">
          <a:solidFill>
            <a:schemeClr val="tx2"/>
          </a:solidFill>
          <a:latin typeface="Calibri" pitchFamily="34" charset="0"/>
          <a:ea typeface="微軟正黑體" pitchFamily="34" charset="-120"/>
        </a:defRPr>
      </a:lvl6pPr>
      <a:lvl7pPr marL="914400" algn="l" rtl="0" fontAlgn="base">
        <a:spcBef>
          <a:spcPct val="0"/>
        </a:spcBef>
        <a:spcAft>
          <a:spcPct val="0"/>
        </a:spcAft>
        <a:defRPr sz="5000">
          <a:solidFill>
            <a:schemeClr val="tx2"/>
          </a:solidFill>
          <a:latin typeface="Calibri" pitchFamily="34" charset="0"/>
          <a:ea typeface="微軟正黑體" pitchFamily="34" charset="-120"/>
        </a:defRPr>
      </a:lvl7pPr>
      <a:lvl8pPr marL="1371600" algn="l" rtl="0" fontAlgn="base">
        <a:spcBef>
          <a:spcPct val="0"/>
        </a:spcBef>
        <a:spcAft>
          <a:spcPct val="0"/>
        </a:spcAft>
        <a:defRPr sz="5000">
          <a:solidFill>
            <a:schemeClr val="tx2"/>
          </a:solidFill>
          <a:latin typeface="Calibri" pitchFamily="34" charset="0"/>
          <a:ea typeface="微軟正黑體" pitchFamily="34" charset="-120"/>
        </a:defRPr>
      </a:lvl8pPr>
      <a:lvl9pPr marL="1828800" algn="l" rtl="0" fontAlgn="base">
        <a:spcBef>
          <a:spcPct val="0"/>
        </a:spcBef>
        <a:spcAft>
          <a:spcPct val="0"/>
        </a:spcAft>
        <a:defRPr sz="5000">
          <a:solidFill>
            <a:schemeClr val="tx2"/>
          </a:solidFill>
          <a:latin typeface="Calibri" pitchFamily="34" charset="0"/>
          <a:ea typeface="微軟正黑體" pitchFamily="34" charset="-12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標題 13">
            <a:extLst>
              <a:ext uri="{FF2B5EF4-FFF2-40B4-BE49-F238E27FC236}">
                <a16:creationId xmlns:a16="http://schemas.microsoft.com/office/drawing/2014/main" id="{ED781799-974A-D51B-1BDB-111EF6115830}"/>
              </a:ext>
            </a:extLst>
          </p:cNvPr>
          <p:cNvSpPr>
            <a:spLocks noGrp="1"/>
          </p:cNvSpPr>
          <p:nvPr>
            <p:ph type="ctrTitle"/>
          </p:nvPr>
        </p:nvSpPr>
        <p:spPr>
          <a:xfrm>
            <a:off x="687388" y="817663"/>
            <a:ext cx="7772400" cy="864095"/>
          </a:xfrm>
          <a:ln>
            <a:miter lim="800000"/>
            <a:headEnd/>
            <a:tailEnd/>
          </a:ln>
        </p:spPr>
        <p:txBody>
          <a:bodyPr/>
          <a:lstStyle/>
          <a:p>
            <a:pPr algn="ctr" eaLnBrk="1" fontAlgn="auto" hangingPunct="1">
              <a:spcAft>
                <a:spcPts val="0"/>
              </a:spcAft>
              <a:defRPr/>
            </a:pPr>
            <a:r>
              <a:rPr lang="en-US" altLang="zh-TW" sz="5400" dirty="0">
                <a:latin typeface="+mj-ea"/>
              </a:rPr>
              <a:t>TA  JIANG  CO.,  LTD.</a:t>
            </a:r>
            <a:endParaRPr lang="zh-TW" altLang="en-US" sz="5400" dirty="0">
              <a:latin typeface="+mj-ea"/>
            </a:endParaRPr>
          </a:p>
        </p:txBody>
      </p:sp>
      <p:sp>
        <p:nvSpPr>
          <p:cNvPr id="6147" name="副標題 15">
            <a:extLst>
              <a:ext uri="{FF2B5EF4-FFF2-40B4-BE49-F238E27FC236}">
                <a16:creationId xmlns:a16="http://schemas.microsoft.com/office/drawing/2014/main" id="{028815E9-9083-C1B0-EC3B-087E8BF8035A}"/>
              </a:ext>
            </a:extLst>
          </p:cNvPr>
          <p:cNvSpPr>
            <a:spLocks noGrp="1"/>
          </p:cNvSpPr>
          <p:nvPr>
            <p:ph type="subTitle" idx="1"/>
          </p:nvPr>
        </p:nvSpPr>
        <p:spPr>
          <a:xfrm>
            <a:off x="0" y="1773238"/>
            <a:ext cx="9144000" cy="4968875"/>
          </a:xfrm>
        </p:spPr>
        <p:txBody>
          <a:bodyPr/>
          <a:lstStyle/>
          <a:p>
            <a:pPr marR="0" algn="ctr" eaLnBrk="1" hangingPunct="1">
              <a:lnSpc>
                <a:spcPct val="90000"/>
              </a:lnSpc>
            </a:pPr>
            <a:r>
              <a:rPr lang="en-US" altLang="zh-TW" sz="1800" b="1" dirty="0">
                <a:latin typeface="新細明體" panose="02020500000000000000" pitchFamily="18" charset="-120"/>
              </a:rPr>
              <a:t>(Stock  Code : 1453  TT)</a:t>
            </a:r>
          </a:p>
          <a:p>
            <a:pPr marR="0" algn="ctr" eaLnBrk="1" hangingPunct="1">
              <a:lnSpc>
                <a:spcPct val="180000"/>
              </a:lnSpc>
            </a:pPr>
            <a:endParaRPr lang="en-US" altLang="zh-TW" b="1" dirty="0">
              <a:latin typeface="新細明體" panose="02020500000000000000" pitchFamily="18" charset="-120"/>
            </a:endParaRPr>
          </a:p>
          <a:p>
            <a:pPr marR="0" algn="ctr" eaLnBrk="1" hangingPunct="1">
              <a:lnSpc>
                <a:spcPct val="180000"/>
              </a:lnSpc>
            </a:pPr>
            <a:endParaRPr lang="en-US" altLang="zh-TW" b="1" dirty="0">
              <a:latin typeface="新細明體" panose="02020500000000000000" pitchFamily="18" charset="-120"/>
            </a:endParaRPr>
          </a:p>
          <a:p>
            <a:pPr marR="0" algn="ctr" eaLnBrk="1" hangingPunct="1">
              <a:lnSpc>
                <a:spcPct val="180000"/>
              </a:lnSpc>
            </a:pPr>
            <a:endParaRPr lang="en-US" altLang="zh-TW" b="1" dirty="0">
              <a:latin typeface="新細明體" panose="02020500000000000000" pitchFamily="18" charset="-120"/>
            </a:endParaRPr>
          </a:p>
          <a:p>
            <a:pPr marR="0" algn="ctr" eaLnBrk="1" hangingPunct="1">
              <a:lnSpc>
                <a:spcPct val="180000"/>
              </a:lnSpc>
            </a:pPr>
            <a:r>
              <a:rPr lang="en-US" altLang="zh-TW" b="1" dirty="0">
                <a:latin typeface="新細明體" panose="02020500000000000000" pitchFamily="18" charset="-120"/>
              </a:rPr>
              <a:t>                                                        </a:t>
            </a:r>
            <a:r>
              <a:rPr lang="en-US" altLang="zh-TW" sz="1400" b="1" dirty="0">
                <a:latin typeface="新細明體" panose="02020500000000000000" pitchFamily="18" charset="-120"/>
              </a:rPr>
              <a:t>Ta Jiang Beauty tree  Project</a:t>
            </a:r>
            <a:endParaRPr lang="en-US" altLang="zh-TW" sz="1900" b="1" dirty="0">
              <a:latin typeface="新細明體" panose="02020500000000000000" pitchFamily="18" charset="-120"/>
            </a:endParaRPr>
          </a:p>
          <a:p>
            <a:pPr marR="0" algn="ctr" eaLnBrk="1" hangingPunct="1">
              <a:lnSpc>
                <a:spcPct val="90000"/>
              </a:lnSpc>
            </a:pPr>
            <a:r>
              <a:rPr lang="en-US" altLang="zh-TW" sz="1900" b="1" dirty="0">
                <a:latin typeface="新細明體" panose="02020500000000000000" pitchFamily="18" charset="-120"/>
              </a:rPr>
              <a:t>   Presentation for Investor </a:t>
            </a:r>
            <a:r>
              <a:rPr lang="en-US" altLang="zh-TW" sz="1900" dirty="0"/>
              <a:t> </a:t>
            </a:r>
            <a:r>
              <a:rPr lang="en-US" altLang="zh-TW" sz="1900" b="1" dirty="0">
                <a:latin typeface="新細明體" panose="02020500000000000000" pitchFamily="18" charset="-120"/>
              </a:rPr>
              <a:t>Conference</a:t>
            </a:r>
          </a:p>
          <a:p>
            <a:pPr marR="0" algn="ctr" eaLnBrk="1" hangingPunct="1">
              <a:lnSpc>
                <a:spcPct val="90000"/>
              </a:lnSpc>
            </a:pPr>
            <a:r>
              <a:rPr lang="en-US" altLang="zh-TW" sz="2000" b="1" dirty="0"/>
              <a:t>December</a:t>
            </a:r>
            <a:r>
              <a:rPr lang="en-US" altLang="zh-TW" sz="1900" b="1" dirty="0">
                <a:latin typeface="新細明體" panose="02020500000000000000" pitchFamily="18" charset="-120"/>
              </a:rPr>
              <a:t>  2, 2022</a:t>
            </a:r>
            <a:endParaRPr lang="zh-TW" altLang="en-US" sz="1900" b="1" dirty="0">
              <a:latin typeface="新細明體" panose="02020500000000000000" pitchFamily="18" charset="-120"/>
            </a:endParaRPr>
          </a:p>
        </p:txBody>
      </p:sp>
      <p:pic>
        <p:nvPicPr>
          <p:cNvPr id="6148" name="圖片 5">
            <a:extLst>
              <a:ext uri="{FF2B5EF4-FFF2-40B4-BE49-F238E27FC236}">
                <a16:creationId xmlns:a16="http://schemas.microsoft.com/office/drawing/2014/main" id="{B55527B3-27F1-4576-F49A-5072F528B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063" y="2565400"/>
            <a:ext cx="280828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23" name="Group 87">
            <a:extLst>
              <a:ext uri="{FF2B5EF4-FFF2-40B4-BE49-F238E27FC236}">
                <a16:creationId xmlns:a16="http://schemas.microsoft.com/office/drawing/2014/main" id="{1B987CB5-8D18-69FB-B382-A69BEB2E7A41}"/>
              </a:ext>
            </a:extLst>
          </p:cNvPr>
          <p:cNvGraphicFramePr>
            <a:graphicFrameLocks noGrp="1"/>
          </p:cNvGraphicFramePr>
          <p:nvPr>
            <p:extLst>
              <p:ext uri="{D42A27DB-BD31-4B8C-83A1-F6EECF244321}">
                <p14:modId xmlns:p14="http://schemas.microsoft.com/office/powerpoint/2010/main" val="186738561"/>
              </p:ext>
            </p:extLst>
          </p:nvPr>
        </p:nvGraphicFramePr>
        <p:xfrm>
          <a:off x="179512" y="1127125"/>
          <a:ext cx="8759700" cy="5294106"/>
        </p:xfrm>
        <a:graphic>
          <a:graphicData uri="http://schemas.openxmlformats.org/drawingml/2006/table">
            <a:tbl>
              <a:tblPr/>
              <a:tblGrid>
                <a:gridCol w="3249411">
                  <a:extLst>
                    <a:ext uri="{9D8B030D-6E8A-4147-A177-3AD203B41FA5}">
                      <a16:colId xmlns:a16="http://schemas.microsoft.com/office/drawing/2014/main" val="20000"/>
                    </a:ext>
                  </a:extLst>
                </a:gridCol>
                <a:gridCol w="1112854">
                  <a:extLst>
                    <a:ext uri="{9D8B030D-6E8A-4147-A177-3AD203B41FA5}">
                      <a16:colId xmlns:a16="http://schemas.microsoft.com/office/drawing/2014/main" val="20001"/>
                    </a:ext>
                  </a:extLst>
                </a:gridCol>
                <a:gridCol w="879487">
                  <a:extLst>
                    <a:ext uri="{9D8B030D-6E8A-4147-A177-3AD203B41FA5}">
                      <a16:colId xmlns:a16="http://schemas.microsoft.com/office/drawing/2014/main" val="20002"/>
                    </a:ext>
                  </a:extLst>
                </a:gridCol>
                <a:gridCol w="879487">
                  <a:extLst>
                    <a:ext uri="{9D8B030D-6E8A-4147-A177-3AD203B41FA5}">
                      <a16:colId xmlns:a16="http://schemas.microsoft.com/office/drawing/2014/main" val="20003"/>
                    </a:ext>
                  </a:extLst>
                </a:gridCol>
                <a:gridCol w="879487">
                  <a:extLst>
                    <a:ext uri="{9D8B030D-6E8A-4147-A177-3AD203B41FA5}">
                      <a16:colId xmlns:a16="http://schemas.microsoft.com/office/drawing/2014/main" val="20004"/>
                    </a:ext>
                  </a:extLst>
                </a:gridCol>
                <a:gridCol w="879487">
                  <a:extLst>
                    <a:ext uri="{9D8B030D-6E8A-4147-A177-3AD203B41FA5}">
                      <a16:colId xmlns:a16="http://schemas.microsoft.com/office/drawing/2014/main" val="20005"/>
                    </a:ext>
                  </a:extLst>
                </a:gridCol>
                <a:gridCol w="879487">
                  <a:extLst>
                    <a:ext uri="{9D8B030D-6E8A-4147-A177-3AD203B41FA5}">
                      <a16:colId xmlns:a16="http://schemas.microsoft.com/office/drawing/2014/main" val="20006"/>
                    </a:ext>
                  </a:extLst>
                </a:gridCol>
              </a:tblGrid>
              <a:tr h="933738">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Project Name</a:t>
                      </a: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Total Building Area Sold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(ping)</a:t>
                      </a:r>
                      <a:endParaRPr kumimoji="0" lang="zh-TW" altLang="zh-TW"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latin typeface="新細明體" panose="02020500000000000000" pitchFamily="18" charset="-120"/>
                          <a:ea typeface="新細明體" panose="02020500000000000000" pitchFamily="18" charset="-120"/>
                        </a:rPr>
                        <a:t>2023</a:t>
                      </a:r>
                      <a:endParaRPr kumimoji="0" lang="zh-TW" altLang="zh-TW"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latin typeface="新細明體" panose="02020500000000000000" pitchFamily="18" charset="-120"/>
                          <a:ea typeface="新細明體" panose="02020500000000000000" pitchFamily="18" charset="-120"/>
                        </a:rPr>
                        <a:t>2024</a:t>
                      </a:r>
                      <a:endParaRPr kumimoji="0" lang="zh-TW" altLang="zh-TW"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latin typeface="新細明體" panose="02020500000000000000" pitchFamily="18" charset="-120"/>
                          <a:ea typeface="新細明體" panose="02020500000000000000" pitchFamily="18" charset="-120"/>
                        </a:rPr>
                        <a:t>2025</a:t>
                      </a:r>
                      <a:endParaRPr kumimoji="0" lang="zh-TW" altLang="zh-TW"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latin typeface="新細明體" panose="02020500000000000000" pitchFamily="18" charset="-120"/>
                          <a:ea typeface="新細明體" panose="02020500000000000000" pitchFamily="18" charset="-120"/>
                        </a:rPr>
                        <a:t>2026</a:t>
                      </a:r>
                      <a:endParaRPr kumimoji="0" lang="zh-TW" altLang="zh-TW"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latin typeface="新細明體" panose="02020500000000000000" pitchFamily="18" charset="-120"/>
                          <a:ea typeface="新細明體" panose="02020500000000000000" pitchFamily="18" charset="-120"/>
                        </a:rPr>
                        <a:t>2027</a:t>
                      </a:r>
                      <a:endParaRPr kumimoji="0" lang="zh-TW" altLang="zh-TW"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extLst>
                  <a:ext uri="{0D108BD9-81ED-4DB2-BD59-A6C34878D82A}">
                    <a16:rowId xmlns:a16="http://schemas.microsoft.com/office/drawing/2014/main" val="10000"/>
                  </a:ext>
                </a:extLst>
              </a:tr>
              <a:tr h="360006">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mj-ea"/>
                          <a:ea typeface="+mj-ea"/>
                        </a:rPr>
                        <a:t> </a:t>
                      </a:r>
                      <a:r>
                        <a:rPr kumimoji="0" lang="en-US" altLang="zh-TW" sz="1200" b="0" i="0" u="none" strike="noStrike" cap="none" normalizeH="0" baseline="0" dirty="0">
                          <a:ln>
                            <a:noFill/>
                          </a:ln>
                          <a:solidFill>
                            <a:schemeClr val="tx1"/>
                          </a:solidFill>
                          <a:effectLst/>
                          <a:latin typeface="+mj-ea"/>
                          <a:ea typeface="+mj-ea"/>
                        </a:rPr>
                        <a:t>Yingge Dist , </a:t>
                      </a:r>
                      <a:r>
                        <a:rPr kumimoji="0" lang="en-US" altLang="zh-TW" sz="1200" b="0" i="0" u="none" strike="noStrike" cap="none" normalizeH="0" baseline="0" dirty="0" err="1">
                          <a:ln>
                            <a:noFill/>
                          </a:ln>
                          <a:solidFill>
                            <a:schemeClr val="tx1"/>
                          </a:solidFill>
                          <a:effectLst/>
                          <a:latin typeface="+mj-ea"/>
                          <a:ea typeface="+mj-ea"/>
                        </a:rPr>
                        <a:t>Jhongshan</a:t>
                      </a:r>
                      <a:r>
                        <a:rPr kumimoji="0" lang="en-US" altLang="zh-TW" sz="1200" b="0" i="0" u="none" strike="noStrike" cap="none" normalizeH="0" baseline="0" dirty="0">
                          <a:ln>
                            <a:noFill/>
                          </a:ln>
                          <a:solidFill>
                            <a:schemeClr val="tx1"/>
                          </a:solidFill>
                          <a:effectLst/>
                          <a:latin typeface="+mj-ea"/>
                          <a:ea typeface="+mj-ea"/>
                        </a:rPr>
                        <a:t> Sec </a:t>
                      </a:r>
                      <a:endParaRPr kumimoji="0" lang="zh-TW" altLang="zh-TW" sz="1200" b="0" i="0" u="none" strike="noStrike" cap="none" normalizeH="0" baseline="0" dirty="0">
                        <a:ln>
                          <a:noFill/>
                        </a:ln>
                        <a:solidFill>
                          <a:schemeClr val="tx1"/>
                        </a:solidFill>
                        <a:effectLst/>
                        <a:latin typeface="+mj-ea"/>
                        <a:ea typeface="+mj-ea"/>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rPr>
                        <a:t>1,784.27</a:t>
                      </a:r>
                      <a:endParaRPr kumimoji="0" lang="zh-TW" altLang="en-US" sz="14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endParaRPr>
                    </a:p>
                  </a:txBody>
                  <a:tcPr marL="91441" marR="91441"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0006">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mj-ea"/>
                          <a:ea typeface="+mj-ea"/>
                        </a:rPr>
                        <a:t> </a:t>
                      </a:r>
                      <a:r>
                        <a:rPr kumimoji="0" lang="en-US" altLang="zh-TW" sz="1200" b="0" i="0" u="none" strike="noStrike" cap="none" normalizeH="0" baseline="0" dirty="0" err="1">
                          <a:ln>
                            <a:noFill/>
                          </a:ln>
                          <a:solidFill>
                            <a:schemeClr val="tx1"/>
                          </a:solidFill>
                          <a:effectLst/>
                          <a:latin typeface="+mj-ea"/>
                          <a:ea typeface="+mj-ea"/>
                        </a:rPr>
                        <a:t>Hsin-chuang</a:t>
                      </a:r>
                      <a:r>
                        <a:rPr kumimoji="0" lang="en-US" altLang="zh-TW" sz="1200" b="0" i="0" u="none" strike="noStrike" cap="none" normalizeH="0" baseline="0" dirty="0">
                          <a:ln>
                            <a:noFill/>
                          </a:ln>
                          <a:solidFill>
                            <a:schemeClr val="tx1"/>
                          </a:solidFill>
                          <a:effectLst/>
                          <a:latin typeface="+mj-ea"/>
                          <a:ea typeface="+mj-ea"/>
                        </a:rPr>
                        <a:t> Dist, </a:t>
                      </a:r>
                      <a:r>
                        <a:rPr kumimoji="0" lang="en-US" altLang="zh-TW" sz="1200" b="0" i="0" u="none" strike="noStrike" cap="none" normalizeH="0" baseline="0" dirty="0" err="1">
                          <a:ln>
                            <a:noFill/>
                          </a:ln>
                          <a:solidFill>
                            <a:schemeClr val="tx1"/>
                          </a:solidFill>
                          <a:effectLst/>
                          <a:latin typeface="+mj-ea"/>
                          <a:ea typeface="+mj-ea"/>
                        </a:rPr>
                        <a:t>Haishantou</a:t>
                      </a:r>
                      <a:r>
                        <a:rPr kumimoji="0" lang="en-US" altLang="zh-TW" sz="1200" b="0" i="0" u="none" strike="noStrike" cap="none" normalizeH="0" baseline="0" dirty="0">
                          <a:ln>
                            <a:noFill/>
                          </a:ln>
                          <a:solidFill>
                            <a:schemeClr val="tx1"/>
                          </a:solidFill>
                          <a:effectLst/>
                          <a:latin typeface="+mj-ea"/>
                          <a:ea typeface="+mj-ea"/>
                        </a:rPr>
                        <a:t> Sec</a:t>
                      </a:r>
                      <a:endParaRPr kumimoji="0" lang="zh-TW" altLang="zh-TW" sz="1200" b="0" i="0" u="none" strike="noStrike" cap="none" normalizeH="0" baseline="0" dirty="0">
                        <a:ln>
                          <a:noFill/>
                        </a:ln>
                        <a:solidFill>
                          <a:schemeClr val="tx1"/>
                        </a:solidFill>
                        <a:effectLst/>
                        <a:latin typeface="+mj-ea"/>
                        <a:ea typeface="+mj-ea"/>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rPr>
                        <a:t>Urban land</a:t>
                      </a:r>
                      <a:endParaRPr kumimoji="0" lang="zh-TW" altLang="en-US" sz="12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endParaRPr>
                    </a:p>
                  </a:txBody>
                  <a:tcPr marL="91441" marR="91441"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a:t>
                      </a:r>
                      <a:endParaRPr kumimoji="0" lang="zh-TW" altLang="zh-TW"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00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dirty="0">
                          <a:latin typeface="新細明體" panose="02020500000000000000" pitchFamily="18" charset="-120"/>
                        </a:rPr>
                        <a:t>Ta Jiang Beauty tree </a:t>
                      </a:r>
                      <a:endParaRPr lang="zh-TW" altLang="en-US" sz="1200" b="0" baseline="0" dirty="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dirty="0">
                        <a:ln>
                          <a:noFill/>
                        </a:ln>
                        <a:solidFill>
                          <a:schemeClr val="tx1"/>
                        </a:solidFill>
                        <a:effectLst/>
                        <a:latin typeface="+mj-ea"/>
                        <a:ea typeface="+mj-ea"/>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rPr>
                        <a:t>331.00</a:t>
                      </a:r>
                      <a:endParaRPr kumimoji="0" lang="zh-TW" altLang="en-US" sz="14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endParaRPr>
                    </a:p>
                  </a:txBody>
                  <a:tcPr marL="91441" marR="91441"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mn-ea"/>
                        </a:rPr>
                        <a:t>●</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000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TW" sz="1200" b="0" baseline="0" dirty="0">
                          <a:solidFill>
                            <a:schemeClr val="tx1"/>
                          </a:solidFill>
                          <a:latin typeface="+mj-ea"/>
                          <a:ea typeface="+mj-ea"/>
                        </a:rPr>
                        <a:t>Ta Jiang shui </a:t>
                      </a:r>
                      <a:r>
                        <a:rPr lang="en-US" altLang="zh-TW" sz="1200" b="0" baseline="0" dirty="0" err="1">
                          <a:solidFill>
                            <a:schemeClr val="tx1"/>
                          </a:solidFill>
                          <a:latin typeface="+mj-ea"/>
                          <a:ea typeface="+mj-ea"/>
                        </a:rPr>
                        <a:t>yan</a:t>
                      </a:r>
                      <a:r>
                        <a:rPr lang="en-US" altLang="zh-TW" sz="1200" b="0" baseline="0" dirty="0">
                          <a:solidFill>
                            <a:schemeClr val="tx1"/>
                          </a:solidFill>
                          <a:latin typeface="+mj-ea"/>
                          <a:ea typeface="+mj-ea"/>
                        </a:rPr>
                        <a:t> </a:t>
                      </a:r>
                      <a:endParaRPr lang="zh-TW" altLang="en-US" sz="1200" b="0" baseline="0" dirty="0">
                        <a:solidFill>
                          <a:schemeClr val="tx1"/>
                        </a:solidFill>
                        <a:latin typeface="+mj-ea"/>
                        <a:ea typeface="+mj-ea"/>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dirty="0">
                        <a:ln>
                          <a:noFill/>
                        </a:ln>
                        <a:solidFill>
                          <a:schemeClr val="tx1"/>
                        </a:solidFill>
                        <a:effectLst/>
                        <a:latin typeface="+mj-ea"/>
                        <a:ea typeface="+mj-ea"/>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rPr>
                        <a:t>1,033.95</a:t>
                      </a:r>
                      <a:endParaRPr kumimoji="0" lang="zh-TW" altLang="en-US" sz="14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endParaRPr>
                    </a:p>
                  </a:txBody>
                  <a:tcPr marL="91441" marR="91441"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100" b="0" i="0" u="none" strike="noStrike" cap="none" normalizeH="0" baseline="0" dirty="0">
                          <a:ln>
                            <a:noFill/>
                          </a:ln>
                          <a:solidFill>
                            <a:srgbClr val="000000"/>
                          </a:solidFill>
                          <a:effectLst/>
                          <a:latin typeface="Times New Roman" panose="02020603050405020304" pitchFamily="18" charset="0"/>
                          <a:ea typeface="+mn-ea"/>
                        </a:rPr>
                        <a:t>●</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100" b="0" i="0" u="none" strike="noStrike" cap="none" normalizeH="0" baseline="0" dirty="0">
                          <a:ln>
                            <a:noFill/>
                          </a:ln>
                          <a:solidFill>
                            <a:srgbClr val="000000"/>
                          </a:solidFill>
                          <a:effectLst/>
                          <a:latin typeface="Times New Roman" panose="02020603050405020304" pitchFamily="18" charset="0"/>
                          <a:ea typeface="+mn-ea"/>
                        </a:rPr>
                        <a:t>●</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000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TW" sz="1200" b="0" baseline="0" dirty="0">
                          <a:solidFill>
                            <a:schemeClr val="tx1"/>
                          </a:solidFill>
                          <a:latin typeface="+mj-ea"/>
                          <a:ea typeface="+mj-ea"/>
                        </a:rPr>
                        <a:t>Ta Jiang celebrity alley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dirty="0">
                        <a:ln>
                          <a:noFill/>
                        </a:ln>
                        <a:solidFill>
                          <a:schemeClr val="tx1"/>
                        </a:solidFill>
                        <a:effectLst/>
                        <a:latin typeface="+mj-ea"/>
                        <a:ea typeface="+mj-ea"/>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rPr>
                        <a:t>776.55</a:t>
                      </a:r>
                      <a:endParaRPr kumimoji="0" lang="zh-TW" altLang="en-US" sz="14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endParaRPr>
                    </a:p>
                  </a:txBody>
                  <a:tcPr marL="91441" marR="91441"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100" b="0" i="0" u="none" strike="noStrike" cap="none" normalizeH="0" baseline="0" dirty="0">
                          <a:ln>
                            <a:noFill/>
                          </a:ln>
                          <a:solidFill>
                            <a:srgbClr val="000000"/>
                          </a:solidFill>
                          <a:effectLst/>
                          <a:latin typeface="Times New Roman" panose="02020603050405020304" pitchFamily="18" charset="0"/>
                          <a:ea typeface="+mn-ea"/>
                        </a:rPr>
                        <a:t>●</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100" b="0" i="0" u="none" strike="noStrike" cap="none" normalizeH="0" baseline="0" dirty="0">
                          <a:ln>
                            <a:noFill/>
                          </a:ln>
                          <a:solidFill>
                            <a:srgbClr val="000000"/>
                          </a:solidFill>
                          <a:effectLst/>
                          <a:latin typeface="Times New Roman" panose="02020603050405020304" pitchFamily="18" charset="0"/>
                          <a:ea typeface="+mn-ea"/>
                        </a:rPr>
                        <a:t>●</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000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cap="none" normalizeH="0" baseline="0" dirty="0">
                          <a:ln>
                            <a:noFill/>
                          </a:ln>
                          <a:solidFill>
                            <a:schemeClr val="tx1"/>
                          </a:solidFill>
                          <a:effectLst/>
                          <a:latin typeface="+mj-ea"/>
                          <a:ea typeface="+mj-ea"/>
                        </a:rPr>
                        <a:t>Taipei City, </a:t>
                      </a:r>
                      <a:r>
                        <a:rPr kumimoji="0" lang="en-US" altLang="zh-TW" sz="1200" b="0" i="0" u="none" strike="noStrike" cap="none" normalizeH="0" baseline="0" dirty="0" err="1">
                          <a:ln>
                            <a:noFill/>
                          </a:ln>
                          <a:solidFill>
                            <a:schemeClr val="tx1"/>
                          </a:solidFill>
                          <a:effectLst/>
                          <a:latin typeface="+mj-ea"/>
                          <a:ea typeface="+mj-ea"/>
                        </a:rPr>
                        <a:t>Shilin</a:t>
                      </a:r>
                      <a:r>
                        <a:rPr kumimoji="0" lang="en-US" altLang="zh-TW" sz="1200" b="0" i="0" u="none" strike="noStrike" cap="none" normalizeH="0" baseline="0" dirty="0">
                          <a:ln>
                            <a:noFill/>
                          </a:ln>
                          <a:solidFill>
                            <a:schemeClr val="tx1"/>
                          </a:solidFill>
                          <a:effectLst/>
                          <a:latin typeface="+mj-ea"/>
                          <a:ea typeface="+mj-ea"/>
                        </a:rPr>
                        <a:t> </a:t>
                      </a:r>
                      <a:r>
                        <a:rPr kumimoji="0" lang="en-US" altLang="zh-TW" sz="1200" b="0" i="0" u="none" strike="noStrike" cap="none" normalizeH="0" baseline="0" dirty="0" err="1">
                          <a:ln>
                            <a:noFill/>
                          </a:ln>
                          <a:solidFill>
                            <a:schemeClr val="tx1"/>
                          </a:solidFill>
                          <a:effectLst/>
                          <a:latin typeface="+mj-ea"/>
                          <a:ea typeface="+mj-ea"/>
                        </a:rPr>
                        <a:t>Dist</a:t>
                      </a:r>
                      <a:r>
                        <a:rPr kumimoji="0" lang="en-US" altLang="zh-TW" sz="1200" b="0" i="0" u="none" strike="noStrike" cap="none" normalizeH="0" baseline="0" dirty="0">
                          <a:ln>
                            <a:noFill/>
                          </a:ln>
                          <a:solidFill>
                            <a:schemeClr val="tx1"/>
                          </a:solidFill>
                          <a:effectLst/>
                          <a:latin typeface="+mj-ea"/>
                          <a:ea typeface="+mj-ea"/>
                        </a:rPr>
                        <a:t>, </a:t>
                      </a:r>
                      <a:r>
                        <a:rPr kumimoji="0" lang="en-US" altLang="zh-TW" sz="1200" b="0" i="0" u="none" strike="noStrike" cap="none" normalizeH="0" baseline="0" dirty="0" err="1">
                          <a:ln>
                            <a:noFill/>
                          </a:ln>
                          <a:solidFill>
                            <a:schemeClr val="tx1"/>
                          </a:solidFill>
                          <a:effectLst/>
                          <a:latin typeface="+mj-ea"/>
                          <a:ea typeface="+mj-ea"/>
                        </a:rPr>
                        <a:t>Tianmu</a:t>
                      </a:r>
                      <a:r>
                        <a:rPr kumimoji="0" lang="en-US" altLang="zh-TW" sz="1200" b="0" i="0" u="none" strike="noStrike" cap="none" normalizeH="0" baseline="0" dirty="0">
                          <a:ln>
                            <a:noFill/>
                          </a:ln>
                          <a:solidFill>
                            <a:schemeClr val="tx1"/>
                          </a:solidFill>
                          <a:effectLst/>
                          <a:latin typeface="+mj-ea"/>
                          <a:ea typeface="+mj-ea"/>
                        </a:rPr>
                        <a:t> Sec</a:t>
                      </a:r>
                      <a:endParaRPr kumimoji="0" lang="zh-TW" altLang="en-US" sz="1200" b="0" i="0" u="none" strike="noStrike" cap="none" normalizeH="0" baseline="0" dirty="0">
                        <a:ln>
                          <a:noFill/>
                        </a:ln>
                        <a:solidFill>
                          <a:schemeClr val="tx1"/>
                        </a:solidFill>
                        <a:effectLst/>
                        <a:latin typeface="+mj-ea"/>
                        <a:ea typeface="+mj-ea"/>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dirty="0">
                        <a:ln>
                          <a:noFill/>
                        </a:ln>
                        <a:solidFill>
                          <a:schemeClr val="tx1"/>
                        </a:solidFill>
                        <a:effectLst/>
                        <a:latin typeface="+mj-ea"/>
                        <a:ea typeface="+mj-ea"/>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rPr>
                        <a:t>865.75</a:t>
                      </a:r>
                      <a:endParaRPr kumimoji="0" lang="zh-TW" altLang="en-US" sz="14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endParaRPr>
                    </a:p>
                  </a:txBody>
                  <a:tcPr marL="91441" marR="91441" marT="45726" marB="4572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mn-ea"/>
                        </a:rPr>
                        <a:t>●</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mn-ea"/>
                        </a:rPr>
                        <a:t>●</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766">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mj-ea"/>
                          <a:ea typeface="+mj-ea"/>
                        </a:rPr>
                        <a:t> </a:t>
                      </a:r>
                      <a:r>
                        <a:rPr kumimoji="0" lang="en-US" altLang="zh-TW" sz="1200" b="0" i="0" u="none" strike="noStrike" cap="none" normalizeH="0" baseline="0" dirty="0">
                          <a:ln>
                            <a:noFill/>
                          </a:ln>
                          <a:solidFill>
                            <a:schemeClr val="tx1"/>
                          </a:solidFill>
                          <a:effectLst/>
                          <a:latin typeface="+mj-ea"/>
                          <a:ea typeface="+mj-ea"/>
                        </a:rPr>
                        <a:t>New Taipei City , </a:t>
                      </a:r>
                      <a:r>
                        <a:rPr kumimoji="0" lang="en-US" altLang="zh-TW" sz="1200" b="0" i="0" u="none" strike="noStrike" cap="none" normalizeH="0" baseline="0" dirty="0" err="1">
                          <a:ln>
                            <a:noFill/>
                          </a:ln>
                          <a:solidFill>
                            <a:schemeClr val="tx1"/>
                          </a:solidFill>
                          <a:effectLst/>
                          <a:latin typeface="+mj-ea"/>
                          <a:ea typeface="+mj-ea"/>
                        </a:rPr>
                        <a:t>Sindian</a:t>
                      </a:r>
                      <a:r>
                        <a:rPr kumimoji="0" lang="en-US" altLang="zh-TW" sz="1200" b="0" i="0" u="none" strike="noStrike" cap="none" normalizeH="0" baseline="0" dirty="0">
                          <a:ln>
                            <a:noFill/>
                          </a:ln>
                          <a:solidFill>
                            <a:schemeClr val="tx1"/>
                          </a:solidFill>
                          <a:effectLst/>
                          <a:latin typeface="+mj-ea"/>
                          <a:ea typeface="+mj-ea"/>
                        </a:rPr>
                        <a:t> Dist , </a:t>
                      </a:r>
                      <a:r>
                        <a:rPr kumimoji="0" lang="zh-TW" altLang="en-US" sz="1200" b="0" i="0" u="none" strike="noStrike" cap="none" normalizeH="0" baseline="0" dirty="0">
                          <a:ln>
                            <a:noFill/>
                          </a:ln>
                          <a:solidFill>
                            <a:schemeClr val="tx1"/>
                          </a:solidFill>
                          <a:effectLst/>
                          <a:latin typeface="+mj-ea"/>
                          <a:ea typeface="+mj-ea"/>
                        </a:rPr>
                        <a:t>     </a:t>
                      </a:r>
                      <a:endParaRPr kumimoji="0" lang="en-US" altLang="zh-TW" sz="1200" b="0" i="0" u="none" strike="noStrike" cap="none" normalizeH="0" baseline="0" dirty="0">
                        <a:ln>
                          <a:noFill/>
                        </a:ln>
                        <a:solidFill>
                          <a:schemeClr val="tx1"/>
                        </a:solidFill>
                        <a:effectLst/>
                        <a:latin typeface="+mj-ea"/>
                        <a:ea typeface="+mj-ea"/>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mj-ea"/>
                          <a:ea typeface="+mj-ea"/>
                        </a:rPr>
                        <a:t> </a:t>
                      </a:r>
                      <a:r>
                        <a:rPr kumimoji="0" lang="en-US" altLang="zh-TW" sz="1200" b="0" i="0" u="none" strike="noStrike" cap="none" normalizeH="0" baseline="0" dirty="0" err="1">
                          <a:ln>
                            <a:noFill/>
                          </a:ln>
                          <a:solidFill>
                            <a:schemeClr val="tx1"/>
                          </a:solidFill>
                          <a:effectLst/>
                          <a:latin typeface="+mj-ea"/>
                          <a:ea typeface="+mj-ea"/>
                        </a:rPr>
                        <a:t>Guangming</a:t>
                      </a:r>
                      <a:r>
                        <a:rPr kumimoji="0" lang="en-US" altLang="zh-TW" sz="1200" b="0" i="0" u="none" strike="noStrike" cap="none" normalizeH="0" baseline="0" dirty="0">
                          <a:ln>
                            <a:noFill/>
                          </a:ln>
                          <a:solidFill>
                            <a:schemeClr val="tx1"/>
                          </a:solidFill>
                          <a:effectLst/>
                          <a:latin typeface="+mj-ea"/>
                          <a:ea typeface="+mj-ea"/>
                        </a:rPr>
                        <a:t> Sec , </a:t>
                      </a:r>
                      <a:r>
                        <a:rPr kumimoji="0" lang="en-US" altLang="zh-TW" sz="1200" b="0" i="0" u="none" strike="noStrike" cap="none" normalizeH="0" baseline="0" dirty="0" err="1">
                          <a:ln>
                            <a:noFill/>
                          </a:ln>
                          <a:solidFill>
                            <a:schemeClr val="tx1"/>
                          </a:solidFill>
                          <a:effectLst/>
                          <a:latin typeface="+mj-ea"/>
                          <a:ea typeface="+mj-ea"/>
                        </a:rPr>
                        <a:t>Wunshan</a:t>
                      </a:r>
                      <a:r>
                        <a:rPr kumimoji="0" lang="en-US" altLang="zh-TW" sz="1200" b="0" i="0" u="none" strike="noStrike" cap="none" normalizeH="0" baseline="0" dirty="0">
                          <a:ln>
                            <a:noFill/>
                          </a:ln>
                          <a:solidFill>
                            <a:schemeClr val="tx1"/>
                          </a:solidFill>
                          <a:effectLst/>
                          <a:latin typeface="+mj-ea"/>
                          <a:ea typeface="+mj-ea"/>
                        </a:rPr>
                        <a:t> Sec</a:t>
                      </a:r>
                      <a:endParaRPr kumimoji="0" lang="zh-TW" altLang="zh-TW" sz="1200" b="0" i="0" u="none" strike="noStrike" cap="none" normalizeH="0" baseline="0" dirty="0">
                        <a:ln>
                          <a:noFill/>
                        </a:ln>
                        <a:solidFill>
                          <a:schemeClr val="tx1"/>
                        </a:solidFill>
                        <a:effectLst/>
                        <a:latin typeface="+mj-ea"/>
                        <a:ea typeface="+mj-ea"/>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rPr>
                        <a:t>3,989.36</a:t>
                      </a:r>
                    </a:p>
                  </a:txBody>
                  <a:tcPr marL="44330" marR="4433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a:t>
                      </a:r>
                      <a:endParaRPr kumimoji="0" lang="zh-TW" altLang="zh-TW"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00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kern="1200" cap="none" normalizeH="0" baseline="0" dirty="0">
                          <a:ln>
                            <a:noFill/>
                          </a:ln>
                          <a:solidFill>
                            <a:schemeClr val="tx1"/>
                          </a:solidFill>
                          <a:effectLst/>
                          <a:latin typeface="+mj-ea"/>
                          <a:ea typeface="+mn-ea"/>
                          <a:cs typeface="+mn-cs"/>
                        </a:rPr>
                        <a:t>New Taipei City , </a:t>
                      </a:r>
                      <a:r>
                        <a:rPr kumimoji="0" lang="en-US" altLang="zh-TW" sz="1200" b="0" i="0" u="none" strike="noStrike" kern="1200" cap="none" normalizeH="0" baseline="0" dirty="0" err="1">
                          <a:ln>
                            <a:noFill/>
                          </a:ln>
                          <a:solidFill>
                            <a:schemeClr val="tx1"/>
                          </a:solidFill>
                          <a:effectLst/>
                          <a:latin typeface="+mj-ea"/>
                          <a:ea typeface="+mn-ea"/>
                          <a:cs typeface="+mn-cs"/>
                        </a:rPr>
                        <a:t>Sijhih</a:t>
                      </a:r>
                      <a:r>
                        <a:rPr kumimoji="0" lang="en-US" altLang="zh-TW" sz="1200" b="0" i="0" u="none" strike="noStrike" kern="1200" cap="none" normalizeH="0" baseline="0" dirty="0">
                          <a:ln>
                            <a:noFill/>
                          </a:ln>
                          <a:solidFill>
                            <a:schemeClr val="tx1"/>
                          </a:solidFill>
                          <a:effectLst/>
                          <a:latin typeface="+mj-ea"/>
                          <a:ea typeface="+mn-ea"/>
                          <a:cs typeface="+mn-cs"/>
                        </a:rPr>
                        <a:t> </a:t>
                      </a:r>
                      <a:r>
                        <a:rPr kumimoji="0" lang="en-US" altLang="zh-TW" sz="1200" b="0" i="0" u="none" strike="noStrike" kern="1200" cap="none" normalizeH="0" baseline="0" dirty="0" err="1">
                          <a:ln>
                            <a:noFill/>
                          </a:ln>
                          <a:solidFill>
                            <a:schemeClr val="tx1"/>
                          </a:solidFill>
                          <a:effectLst/>
                          <a:latin typeface="+mj-ea"/>
                          <a:ea typeface="+mn-ea"/>
                          <a:cs typeface="+mn-cs"/>
                        </a:rPr>
                        <a:t>Dist</a:t>
                      </a:r>
                      <a:r>
                        <a:rPr kumimoji="0" lang="en-US" altLang="zh-TW" sz="1200" b="0" i="0" u="none" strike="noStrike" kern="1200" cap="none" normalizeH="0" baseline="0" dirty="0">
                          <a:ln>
                            <a:noFill/>
                          </a:ln>
                          <a:solidFill>
                            <a:schemeClr val="tx1"/>
                          </a:solidFill>
                          <a:effectLst/>
                          <a:latin typeface="+mj-ea"/>
                          <a:ea typeface="+mn-ea"/>
                          <a:cs typeface="+mn-cs"/>
                        </a:rPr>
                        <a:t> </a:t>
                      </a:r>
                      <a:r>
                        <a:rPr kumimoji="0" lang="en-US" altLang="zh-TW" sz="1200" b="0" i="0" u="none" strike="noStrike" kern="1200" cap="none" normalizeH="0" baseline="0" dirty="0" err="1">
                          <a:ln>
                            <a:noFill/>
                          </a:ln>
                          <a:solidFill>
                            <a:schemeClr val="tx1"/>
                          </a:solidFill>
                          <a:effectLst/>
                          <a:latin typeface="+mj-ea"/>
                          <a:ea typeface="+mn-ea"/>
                          <a:cs typeface="+mn-cs"/>
                        </a:rPr>
                        <a:t>Zonta</a:t>
                      </a:r>
                      <a:r>
                        <a:rPr kumimoji="0" lang="en-US" altLang="zh-TW" sz="1200" b="0" i="0" u="none" strike="noStrike" kern="1200" cap="none" normalizeH="0" baseline="0" dirty="0">
                          <a:ln>
                            <a:noFill/>
                          </a:ln>
                          <a:solidFill>
                            <a:schemeClr val="tx1"/>
                          </a:solidFill>
                          <a:effectLst/>
                          <a:latin typeface="+mj-ea"/>
                          <a:ea typeface="+mn-ea"/>
                          <a:cs typeface="+mn-cs"/>
                        </a:rPr>
                        <a:t> Sec</a:t>
                      </a:r>
                      <a:endParaRPr kumimoji="0" lang="zh-TW" altLang="zh-TW" sz="1200" b="0" i="0" u="none" strike="noStrike" cap="none" normalizeH="0" baseline="0" dirty="0">
                        <a:ln>
                          <a:noFill/>
                        </a:ln>
                        <a:solidFill>
                          <a:schemeClr val="tx1"/>
                        </a:solidFill>
                        <a:effectLst/>
                        <a:latin typeface="+mj-ea"/>
                        <a:ea typeface="+mj-ea"/>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rPr>
                        <a:t>3,909.12</a:t>
                      </a:r>
                    </a:p>
                  </a:txBody>
                  <a:tcPr marL="44330" marR="4433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mn-ea"/>
                        </a:rPr>
                        <a:t>●</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mn-ea"/>
                        </a:rPr>
                        <a:t>●</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74076119"/>
                  </a:ext>
                </a:extLst>
              </a:tr>
              <a:tr h="360006">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mj-ea"/>
                          <a:ea typeface="+mj-ea"/>
                        </a:rPr>
                        <a:t> </a:t>
                      </a:r>
                      <a:r>
                        <a:rPr kumimoji="0" lang="en-US" altLang="zh-TW" sz="1200" b="0" i="0" u="none" strike="noStrike" cap="none" normalizeH="0" baseline="0" dirty="0">
                          <a:ln>
                            <a:noFill/>
                          </a:ln>
                          <a:solidFill>
                            <a:schemeClr val="tx1"/>
                          </a:solidFill>
                          <a:effectLst/>
                          <a:latin typeface="+mj-ea"/>
                          <a:ea typeface="+mj-ea"/>
                        </a:rPr>
                        <a:t>Taipei City , </a:t>
                      </a:r>
                      <a:r>
                        <a:rPr kumimoji="0" lang="en-US" altLang="zh-TW" sz="1200" b="0" i="0" u="none" strike="noStrike" cap="none" normalizeH="0" baseline="0" dirty="0" err="1">
                          <a:ln>
                            <a:noFill/>
                          </a:ln>
                          <a:solidFill>
                            <a:schemeClr val="tx1"/>
                          </a:solidFill>
                          <a:effectLst/>
                          <a:latin typeface="+mj-ea"/>
                          <a:ea typeface="+mj-ea"/>
                        </a:rPr>
                        <a:t>Sinyi</a:t>
                      </a:r>
                      <a:r>
                        <a:rPr kumimoji="0" lang="en-US" altLang="zh-TW" sz="1200" b="0" i="0" u="none" strike="noStrike" cap="none" normalizeH="0" baseline="0" dirty="0">
                          <a:ln>
                            <a:noFill/>
                          </a:ln>
                          <a:solidFill>
                            <a:schemeClr val="tx1"/>
                          </a:solidFill>
                          <a:effectLst/>
                          <a:latin typeface="+mj-ea"/>
                          <a:ea typeface="+mj-ea"/>
                        </a:rPr>
                        <a:t> Dist , </a:t>
                      </a:r>
                      <a:r>
                        <a:rPr kumimoji="0" lang="en-US" altLang="zh-TW" sz="1200" b="0" i="0" u="none" strike="noStrike" cap="none" normalizeH="0" baseline="0" dirty="0" err="1">
                          <a:ln>
                            <a:noFill/>
                          </a:ln>
                          <a:solidFill>
                            <a:schemeClr val="tx1"/>
                          </a:solidFill>
                          <a:effectLst/>
                          <a:latin typeface="+mj-ea"/>
                          <a:ea typeface="+mj-ea"/>
                        </a:rPr>
                        <a:t>Fude</a:t>
                      </a:r>
                      <a:r>
                        <a:rPr kumimoji="0" lang="en-US" altLang="zh-TW" sz="1200" b="0" i="0" u="none" strike="noStrike" cap="none" normalizeH="0" baseline="0" dirty="0">
                          <a:ln>
                            <a:noFill/>
                          </a:ln>
                          <a:solidFill>
                            <a:schemeClr val="tx1"/>
                          </a:solidFill>
                          <a:effectLst/>
                          <a:latin typeface="+mj-ea"/>
                          <a:ea typeface="+mj-ea"/>
                        </a:rPr>
                        <a:t> Sec</a:t>
                      </a:r>
                      <a:endParaRPr kumimoji="0" lang="zh-TW" altLang="zh-TW" sz="1200" b="0" i="0" u="none" strike="noStrike" cap="none" normalizeH="0" baseline="0" dirty="0">
                        <a:ln>
                          <a:noFill/>
                        </a:ln>
                        <a:solidFill>
                          <a:schemeClr val="tx1"/>
                        </a:solidFill>
                        <a:effectLst/>
                        <a:latin typeface="+mj-ea"/>
                        <a:ea typeface="+mj-ea"/>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rPr>
                        <a:t>1,692.00</a:t>
                      </a:r>
                    </a:p>
                  </a:txBody>
                  <a:tcPr marL="44330" marR="4433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a:t>
                      </a:r>
                      <a:endParaRPr kumimoji="0" lang="zh-TW" altLang="zh-TW"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766">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mj-ea"/>
                          <a:ea typeface="+mj-ea"/>
                        </a:rPr>
                        <a:t> </a:t>
                      </a:r>
                      <a:r>
                        <a:rPr kumimoji="0" lang="en-US" altLang="zh-TW" sz="1200" b="0" i="0" u="none" strike="noStrike" cap="none" normalizeH="0" baseline="0" dirty="0">
                          <a:ln>
                            <a:noFill/>
                          </a:ln>
                          <a:solidFill>
                            <a:schemeClr val="tx1"/>
                          </a:solidFill>
                          <a:effectLst/>
                          <a:latin typeface="+mj-ea"/>
                          <a:ea typeface="+mj-ea"/>
                        </a:rPr>
                        <a:t>Taipei City , </a:t>
                      </a:r>
                      <a:r>
                        <a:rPr kumimoji="0" lang="en-US" altLang="zh-TW" sz="1200" b="0" i="0" u="none" strike="noStrike" cap="none" normalizeH="0" baseline="0" dirty="0" err="1">
                          <a:ln>
                            <a:noFill/>
                          </a:ln>
                          <a:solidFill>
                            <a:schemeClr val="tx1"/>
                          </a:solidFill>
                          <a:effectLst/>
                          <a:latin typeface="+mj-ea"/>
                          <a:ea typeface="+mj-ea"/>
                        </a:rPr>
                        <a:t>Songshan</a:t>
                      </a:r>
                      <a:r>
                        <a:rPr kumimoji="0" lang="en-US" altLang="zh-TW" sz="1200" b="0" i="0" u="none" strike="noStrike" cap="none" normalizeH="0" baseline="0" dirty="0">
                          <a:ln>
                            <a:noFill/>
                          </a:ln>
                          <a:solidFill>
                            <a:schemeClr val="tx1"/>
                          </a:solidFill>
                          <a:effectLst/>
                          <a:latin typeface="+mj-ea"/>
                          <a:ea typeface="+mj-ea"/>
                        </a:rPr>
                        <a:t> Dist , </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mj-ea"/>
                          <a:ea typeface="+mj-ea"/>
                        </a:rPr>
                        <a:t> </a:t>
                      </a:r>
                      <a:r>
                        <a:rPr kumimoji="0" lang="en-US" altLang="zh-TW" sz="1200" b="0" i="0" u="none" strike="noStrike" cap="none" normalizeH="0" baseline="0" dirty="0" err="1">
                          <a:ln>
                            <a:noFill/>
                          </a:ln>
                          <a:solidFill>
                            <a:schemeClr val="tx1"/>
                          </a:solidFill>
                          <a:effectLst/>
                          <a:latin typeface="+mj-ea"/>
                          <a:ea typeface="+mj-ea"/>
                        </a:rPr>
                        <a:t>Meiren</a:t>
                      </a:r>
                      <a:r>
                        <a:rPr kumimoji="0" lang="en-US" altLang="zh-TW" sz="1200" b="0" i="0" u="none" strike="noStrike" cap="none" normalizeH="0" baseline="0" dirty="0">
                          <a:ln>
                            <a:noFill/>
                          </a:ln>
                          <a:solidFill>
                            <a:schemeClr val="tx1"/>
                          </a:solidFill>
                          <a:effectLst/>
                          <a:latin typeface="+mj-ea"/>
                          <a:ea typeface="+mj-ea"/>
                        </a:rPr>
                        <a:t> Sec</a:t>
                      </a:r>
                      <a:endParaRPr kumimoji="0" lang="zh-TW" altLang="zh-TW" sz="1200" b="0" i="0" u="none" strike="noStrike" cap="none" normalizeH="0" baseline="0" dirty="0">
                        <a:ln>
                          <a:noFill/>
                        </a:ln>
                        <a:solidFill>
                          <a:schemeClr val="tx1"/>
                        </a:solidFill>
                        <a:effectLst/>
                        <a:latin typeface="+mj-ea"/>
                        <a:ea typeface="+mj-ea"/>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rPr>
                        <a:t>1,656.84</a:t>
                      </a:r>
                    </a:p>
                  </a:txBody>
                  <a:tcPr marL="44330" marR="4433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a:t>
                      </a:r>
                      <a:endParaRPr kumimoji="0" lang="zh-TW" altLang="zh-TW"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766">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mj-ea"/>
                          <a:ea typeface="+mj-ea"/>
                          <a:cs typeface="Times New Roman" panose="02020603050405020304" pitchFamily="18" charset="0"/>
                        </a:rPr>
                        <a:t> </a:t>
                      </a:r>
                      <a:r>
                        <a:rPr kumimoji="0" lang="en-US" altLang="zh-TW" sz="1200" b="0" i="0" u="none" strike="noStrike" cap="none" normalizeH="0" baseline="0" dirty="0">
                          <a:ln>
                            <a:noFill/>
                          </a:ln>
                          <a:solidFill>
                            <a:schemeClr val="tx1"/>
                          </a:solidFill>
                          <a:effectLst/>
                          <a:latin typeface="+mj-ea"/>
                          <a:ea typeface="+mj-ea"/>
                          <a:cs typeface="Times New Roman" panose="02020603050405020304" pitchFamily="18" charset="0"/>
                        </a:rPr>
                        <a:t>Taipei City, Datong Dist , Bridge </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mj-ea"/>
                          <a:ea typeface="+mj-ea"/>
                          <a:cs typeface="Times New Roman" panose="02020603050405020304" pitchFamily="18" charset="0"/>
                        </a:rPr>
                        <a:t> </a:t>
                      </a:r>
                      <a:r>
                        <a:rPr kumimoji="0" lang="en-US" altLang="zh-TW" sz="1200" b="0" i="0" u="none" strike="noStrike" cap="none" normalizeH="0" baseline="0" dirty="0">
                          <a:ln>
                            <a:noFill/>
                          </a:ln>
                          <a:solidFill>
                            <a:schemeClr val="tx1"/>
                          </a:solidFill>
                          <a:effectLst/>
                          <a:latin typeface="+mj-ea"/>
                          <a:ea typeface="+mj-ea"/>
                          <a:cs typeface="Times New Roman" panose="02020603050405020304" pitchFamily="18" charset="0"/>
                        </a:rPr>
                        <a:t>North Sec</a:t>
                      </a:r>
                      <a:endParaRPr kumimoji="0" lang="zh-TW" altLang="zh-TW" sz="1200" b="0" i="0" u="none" strike="noStrike" cap="none" normalizeH="0" baseline="0" dirty="0">
                        <a:ln>
                          <a:noFill/>
                        </a:ln>
                        <a:solidFill>
                          <a:schemeClr val="tx1"/>
                        </a:solidFill>
                        <a:effectLst/>
                        <a:latin typeface="+mj-ea"/>
                        <a:ea typeface="+mj-ea"/>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rPr>
                        <a:t>1,805.00</a:t>
                      </a:r>
                    </a:p>
                  </a:txBody>
                  <a:tcPr marL="44330" marR="4433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a:t>
                      </a:r>
                      <a:endParaRPr kumimoji="0" lang="zh-TW" altLang="zh-TW"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a:t>
                      </a:r>
                      <a:endParaRPr kumimoji="0" lang="zh-TW" altLang="zh-TW"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60006">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mj-ea"/>
                          <a:ea typeface="+mj-ea"/>
                        </a:rPr>
                        <a:t>Taipei City, </a:t>
                      </a:r>
                      <a:r>
                        <a:rPr kumimoji="0" lang="en-US" altLang="zh-TW" sz="1200" b="0" i="0" u="none" strike="noStrike" cap="none" normalizeH="0" baseline="0" dirty="0" err="1">
                          <a:ln>
                            <a:noFill/>
                          </a:ln>
                          <a:solidFill>
                            <a:schemeClr val="tx1"/>
                          </a:solidFill>
                          <a:effectLst/>
                          <a:latin typeface="+mj-ea"/>
                          <a:ea typeface="+mj-ea"/>
                        </a:rPr>
                        <a:t>Shilin</a:t>
                      </a:r>
                      <a:r>
                        <a:rPr kumimoji="0" lang="en-US" altLang="zh-TW" sz="1200" b="0" i="0" u="none" strike="noStrike" cap="none" normalizeH="0" baseline="0" dirty="0">
                          <a:ln>
                            <a:noFill/>
                          </a:ln>
                          <a:solidFill>
                            <a:schemeClr val="tx1"/>
                          </a:solidFill>
                          <a:effectLst/>
                          <a:latin typeface="+mj-ea"/>
                          <a:ea typeface="+mj-ea"/>
                        </a:rPr>
                        <a:t> Dist, </a:t>
                      </a:r>
                      <a:r>
                        <a:rPr kumimoji="0" lang="en-US" altLang="zh-TW" sz="1200" b="0" i="0" u="none" strike="noStrike" cap="none" normalizeH="0" baseline="0" dirty="0" err="1">
                          <a:ln>
                            <a:noFill/>
                          </a:ln>
                          <a:solidFill>
                            <a:schemeClr val="tx1"/>
                          </a:solidFill>
                          <a:effectLst/>
                          <a:latin typeface="+mj-ea"/>
                          <a:ea typeface="+mj-ea"/>
                        </a:rPr>
                        <a:t>Tianmu</a:t>
                      </a:r>
                      <a:r>
                        <a:rPr kumimoji="0" lang="en-US" altLang="zh-TW" sz="1200" b="0" i="0" u="none" strike="noStrike" cap="none" normalizeH="0" baseline="0" dirty="0">
                          <a:ln>
                            <a:noFill/>
                          </a:ln>
                          <a:solidFill>
                            <a:schemeClr val="tx1"/>
                          </a:solidFill>
                          <a:effectLst/>
                          <a:latin typeface="+mj-ea"/>
                          <a:ea typeface="+mj-ea"/>
                        </a:rPr>
                        <a:t> Sec</a:t>
                      </a:r>
                      <a:endParaRPr kumimoji="0" lang="zh-TW" altLang="en-US" sz="1200" b="0" i="0" u="none" strike="noStrike" cap="none" normalizeH="0" baseline="0" dirty="0">
                        <a:ln>
                          <a:noFill/>
                        </a:ln>
                        <a:solidFill>
                          <a:schemeClr val="tx1"/>
                        </a:solidFill>
                        <a:effectLst/>
                        <a:latin typeface="+mj-ea"/>
                        <a:ea typeface="+mj-ea"/>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rPr>
                        <a:t>3,236.55</a:t>
                      </a:r>
                      <a:endParaRPr kumimoji="0" lang="zh-TW" altLang="zh-TW" sz="1400" b="1"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100" b="0" i="0" u="none" strike="noStrike" kern="1200" cap="none" normalizeH="0" baseline="0" dirty="0">
                          <a:ln>
                            <a:noFill/>
                          </a:ln>
                          <a:solidFill>
                            <a:srgbClr val="000000"/>
                          </a:solidFill>
                          <a:effectLst/>
                          <a:latin typeface="Times New Roman" panose="02020603050405020304" pitchFamily="18" charset="0"/>
                          <a:ea typeface="新細明體" panose="02020500000000000000" pitchFamily="18" charset="-120"/>
                          <a:cs typeface="+mn-cs"/>
                        </a:rPr>
                        <a:t>●</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100" b="0" i="0" u="none" strike="noStrike" cap="none" normalizeH="0" baseline="0" dirty="0">
                          <a:ln>
                            <a:noFill/>
                          </a:ln>
                          <a:solidFill>
                            <a:srgbClr val="000000"/>
                          </a:solidFill>
                          <a:effectLst/>
                          <a:latin typeface="Times New Roman" panose="02020603050405020304" pitchFamily="18" charset="0"/>
                          <a:ea typeface="新細明體" panose="02020500000000000000" pitchFamily="18" charset="-120"/>
                        </a:rPr>
                        <a:t>　</a:t>
                      </a:r>
                      <a:endParaRPr kumimoji="0" lang="zh-TW" altLang="en-US"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5834" marR="1583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10" name="矩形 9">
            <a:extLst>
              <a:ext uri="{FF2B5EF4-FFF2-40B4-BE49-F238E27FC236}">
                <a16:creationId xmlns:a16="http://schemas.microsoft.com/office/drawing/2014/main" id="{426FEB47-DB33-86A2-DB8C-B4B9C5330384}"/>
              </a:ext>
            </a:extLst>
          </p:cNvPr>
          <p:cNvSpPr/>
          <p:nvPr/>
        </p:nvSpPr>
        <p:spPr>
          <a:xfrm>
            <a:off x="323850" y="333375"/>
            <a:ext cx="8569325" cy="584200"/>
          </a:xfrm>
          <a:prstGeom prst="rect">
            <a:avLst/>
          </a:prstGeom>
        </p:spPr>
        <p:txBody>
          <a:bodyPr>
            <a:spAutoFit/>
          </a:bodyPr>
          <a:lstStyle/>
          <a:p>
            <a:pPr algn="ctr" eaLnBrk="1" fontAlgn="auto" hangingPunct="1">
              <a:spcAft>
                <a:spcPts val="0"/>
              </a:spcAft>
              <a:defRPr/>
            </a:pPr>
            <a:endParaRPr kumimoji="0" lang="zh-TW" altLang="en-US" sz="3200" b="1" dirty="0">
              <a:solidFill>
                <a:schemeClr val="tx2"/>
              </a:solidFill>
              <a:latin typeface="+mj-ea"/>
              <a:ea typeface="+mj-ea"/>
              <a:cs typeface="+mj-cs"/>
            </a:endParaRPr>
          </a:p>
        </p:txBody>
      </p:sp>
      <p:sp>
        <p:nvSpPr>
          <p:cNvPr id="4" name="矩形 3">
            <a:extLst>
              <a:ext uri="{FF2B5EF4-FFF2-40B4-BE49-F238E27FC236}">
                <a16:creationId xmlns:a16="http://schemas.microsoft.com/office/drawing/2014/main" id="{DF21A255-8DD2-A1BF-D9C3-F0DDCB286143}"/>
              </a:ext>
            </a:extLst>
          </p:cNvPr>
          <p:cNvSpPr/>
          <p:nvPr/>
        </p:nvSpPr>
        <p:spPr>
          <a:xfrm>
            <a:off x="476250" y="485775"/>
            <a:ext cx="8569325" cy="584200"/>
          </a:xfrm>
          <a:prstGeom prst="rect">
            <a:avLst/>
          </a:prstGeom>
        </p:spPr>
        <p:txBody>
          <a:bodyPr>
            <a:spAutoFit/>
          </a:bodyPr>
          <a:lstStyle/>
          <a:p>
            <a:pPr algn="ctr" eaLnBrk="1" fontAlgn="auto" hangingPunct="1">
              <a:spcAft>
                <a:spcPts val="0"/>
              </a:spcAft>
              <a:defRPr/>
            </a:pPr>
            <a:r>
              <a:rPr kumimoji="0" lang="en-US" altLang="zh-TW" sz="3200" b="1" dirty="0">
                <a:solidFill>
                  <a:schemeClr val="tx2"/>
                </a:solidFill>
                <a:latin typeface="+mj-ea"/>
                <a:ea typeface="+mj-ea"/>
                <a:cs typeface="+mj-cs"/>
              </a:rPr>
              <a:t>Operation Overview-Future 5 Years Plan</a:t>
            </a:r>
            <a:endParaRPr kumimoji="0" lang="zh-TW" altLang="en-US" sz="3200" b="1" dirty="0">
              <a:solidFill>
                <a:schemeClr val="tx2"/>
              </a:solidFill>
              <a:latin typeface="+mj-ea"/>
              <a:ea typeface="+mj-ea"/>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16ED3BE5-AEEF-1E4C-B497-267B848AB460}"/>
              </a:ext>
            </a:extLst>
          </p:cNvPr>
          <p:cNvSpPr txBox="1">
            <a:spLocks/>
          </p:cNvSpPr>
          <p:nvPr/>
        </p:nvSpPr>
        <p:spPr>
          <a:xfrm>
            <a:off x="457200" y="476250"/>
            <a:ext cx="8507413" cy="941388"/>
          </a:xfrm>
          <a:prstGeom prst="rect">
            <a:avLst/>
          </a:prstGeom>
        </p:spPr>
        <p:txBody>
          <a:bodyPr>
            <a:normAutofit fontScale="92500" lnSpcReduction="20000"/>
          </a:bodyPr>
          <a:lstStyle/>
          <a:p>
            <a:pPr eaLnBrk="1" fontAlgn="auto" hangingPunct="1">
              <a:spcAft>
                <a:spcPts val="0"/>
              </a:spcAft>
              <a:defRPr/>
            </a:pPr>
            <a:r>
              <a:rPr kumimoji="0" lang="en-US" altLang="zh-TW" sz="3000" b="1" dirty="0">
                <a:latin typeface="+mj-ea"/>
                <a:ea typeface="+mj-ea"/>
                <a:cs typeface="+mj-cs"/>
              </a:rPr>
              <a:t>                        </a:t>
            </a:r>
            <a:r>
              <a:rPr kumimoji="0" lang="en-US" altLang="zh-TW" sz="4000" b="1" dirty="0">
                <a:solidFill>
                  <a:schemeClr val="tx2"/>
                </a:solidFill>
                <a:latin typeface="+mj-ea"/>
                <a:ea typeface="+mj-ea"/>
                <a:cs typeface="+mj-cs"/>
              </a:rPr>
              <a:t>Financial Status </a:t>
            </a:r>
            <a:br>
              <a:rPr kumimoji="0" lang="en-US" altLang="zh-TW" sz="3000" dirty="0">
                <a:latin typeface="+mj-ea"/>
                <a:ea typeface="+mj-ea"/>
                <a:cs typeface="+mj-cs"/>
              </a:rPr>
            </a:br>
            <a:r>
              <a:rPr kumimoji="0" lang="en-US" altLang="zh-TW" sz="3000" dirty="0">
                <a:latin typeface="+mj-ea"/>
                <a:ea typeface="+mj-ea"/>
                <a:cs typeface="+mj-cs"/>
              </a:rPr>
              <a:t>                                                                               </a:t>
            </a:r>
            <a:r>
              <a:rPr kumimoji="0" lang="en-US" altLang="zh-TW" sz="1200" dirty="0">
                <a:latin typeface="+mj-ea"/>
                <a:ea typeface="+mn-ea"/>
              </a:rPr>
              <a:t>In thousands of NT</a:t>
            </a:r>
            <a:endParaRPr kumimoji="0" lang="zh-TW" altLang="en-US" sz="1200" dirty="0">
              <a:latin typeface="+mj-ea"/>
              <a:ea typeface="+mj-ea"/>
              <a:cs typeface="+mj-cs"/>
            </a:endParaRPr>
          </a:p>
        </p:txBody>
      </p:sp>
      <p:graphicFrame>
        <p:nvGraphicFramePr>
          <p:cNvPr id="5" name="內容版面配置區 3">
            <a:extLst>
              <a:ext uri="{FF2B5EF4-FFF2-40B4-BE49-F238E27FC236}">
                <a16:creationId xmlns:a16="http://schemas.microsoft.com/office/drawing/2014/main" id="{A722C64F-EF1A-3F40-A26B-153EE38BFD38}"/>
              </a:ext>
            </a:extLst>
          </p:cNvPr>
          <p:cNvGraphicFramePr>
            <a:graphicFrameLocks noGrp="1"/>
          </p:cNvGraphicFramePr>
          <p:nvPr>
            <p:extLst>
              <p:ext uri="{D42A27DB-BD31-4B8C-83A1-F6EECF244321}">
                <p14:modId xmlns:p14="http://schemas.microsoft.com/office/powerpoint/2010/main" val="683531570"/>
              </p:ext>
            </p:extLst>
          </p:nvPr>
        </p:nvGraphicFramePr>
        <p:xfrm>
          <a:off x="229594" y="1393274"/>
          <a:ext cx="8748712" cy="4592053"/>
        </p:xfrm>
        <a:graphic>
          <a:graphicData uri="http://schemas.openxmlformats.org/drawingml/2006/table">
            <a:tbl>
              <a:tblPr/>
              <a:tblGrid>
                <a:gridCol w="2160587">
                  <a:extLst>
                    <a:ext uri="{9D8B030D-6E8A-4147-A177-3AD203B41FA5}">
                      <a16:colId xmlns:a16="http://schemas.microsoft.com/office/drawing/2014/main" val="20000"/>
                    </a:ext>
                  </a:extLst>
                </a:gridCol>
                <a:gridCol w="1317625">
                  <a:extLst>
                    <a:ext uri="{9D8B030D-6E8A-4147-A177-3AD203B41FA5}">
                      <a16:colId xmlns:a16="http://schemas.microsoft.com/office/drawing/2014/main" val="20001"/>
                    </a:ext>
                  </a:extLst>
                </a:gridCol>
                <a:gridCol w="1317625">
                  <a:extLst>
                    <a:ext uri="{9D8B030D-6E8A-4147-A177-3AD203B41FA5}">
                      <a16:colId xmlns:a16="http://schemas.microsoft.com/office/drawing/2014/main" val="20002"/>
                    </a:ext>
                  </a:extLst>
                </a:gridCol>
                <a:gridCol w="1317625">
                  <a:extLst>
                    <a:ext uri="{9D8B030D-6E8A-4147-A177-3AD203B41FA5}">
                      <a16:colId xmlns:a16="http://schemas.microsoft.com/office/drawing/2014/main" val="20003"/>
                    </a:ext>
                  </a:extLst>
                </a:gridCol>
                <a:gridCol w="1317625">
                  <a:extLst>
                    <a:ext uri="{9D8B030D-6E8A-4147-A177-3AD203B41FA5}">
                      <a16:colId xmlns:a16="http://schemas.microsoft.com/office/drawing/2014/main" val="20004"/>
                    </a:ext>
                  </a:extLst>
                </a:gridCol>
                <a:gridCol w="1317625">
                  <a:extLst>
                    <a:ext uri="{9D8B030D-6E8A-4147-A177-3AD203B41FA5}">
                      <a16:colId xmlns:a16="http://schemas.microsoft.com/office/drawing/2014/main" val="20005"/>
                    </a:ext>
                  </a:extLst>
                </a:gridCol>
              </a:tblGrid>
              <a:tr h="559519">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outerShdw blurRad="38100" dist="38100" dir="2700000" algn="tl">
                              <a:srgbClr val="FFFFFF"/>
                            </a:outerShdw>
                          </a:effectLst>
                          <a:latin typeface="新細明體" panose="02020500000000000000" pitchFamily="18" charset="-120"/>
                          <a:ea typeface="新細明體" panose="02020500000000000000" pitchFamily="18" charset="-120"/>
                        </a:rPr>
                        <a:t>Consolidated Balance Sheets</a:t>
                      </a:r>
                      <a:endParaRPr kumimoji="0" lang="zh-TW" altLang="zh-TW" sz="1200" b="0" i="0" u="none" strike="noStrike" cap="none" normalizeH="0" baseline="0">
                        <a:ln>
                          <a:noFill/>
                        </a:ln>
                        <a:solidFill>
                          <a:schemeClr val="tx1"/>
                        </a:solidFill>
                        <a:effectLst>
                          <a:outerShdw blurRad="38100" dist="38100" dir="2700000" algn="tl">
                            <a:srgbClr val="FFFFFF"/>
                          </a:outerShdw>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2018</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 2019</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2020</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2021</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2022</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dirty="0">
                          <a:ln>
                            <a:noFill/>
                          </a:ln>
                          <a:solidFill>
                            <a:schemeClr val="tx1"/>
                          </a:solidFill>
                          <a:effectLst>
                            <a:outerShdw blurRad="38100" dist="38100" dir="2700000" algn="tl">
                              <a:srgbClr val="FFFFFF"/>
                            </a:outerShdw>
                          </a:effectLst>
                          <a:latin typeface="標楷體" panose="03000509000000000000" pitchFamily="65" charset="-120"/>
                          <a:ea typeface="標楷體" panose="03000509000000000000" pitchFamily="65" charset="-120"/>
                        </a:rPr>
                        <a:t>(as of 2022.9.30)</a:t>
                      </a:r>
                      <a:endParaRPr kumimoji="0" lang="zh-TW" altLang="zh-TW" sz="1000" b="0" i="0" u="none" strike="noStrike" cap="none" normalizeH="0" baseline="0" dirty="0">
                        <a:ln>
                          <a:noFill/>
                        </a:ln>
                        <a:solidFill>
                          <a:schemeClr val="tx1"/>
                        </a:solidFill>
                        <a:effectLst>
                          <a:outerShdw blurRad="38100" dist="38100" dir="2700000" algn="tl">
                            <a:srgbClr val="FFFFFF"/>
                          </a:outerShdw>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extLst>
                  <a:ext uri="{0D108BD9-81ED-4DB2-BD59-A6C34878D82A}">
                    <a16:rowId xmlns:a16="http://schemas.microsoft.com/office/drawing/2014/main" val="10000"/>
                  </a:ext>
                </a:extLst>
              </a:tr>
              <a:tr h="288032">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Building and Land Held for Sale</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39,171</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38,684</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0</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269,435</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0</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8032">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Land Held for Construction</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298,877</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260,954</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491,433</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861,460</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802,680</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8032">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Construction in Progress</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237,257</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220,740</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232,289</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66,159</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123,313</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8032">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 Inventories Subtotal</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575,305</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520,378</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723,722</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1,197,054</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985,993</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8032">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Inventories-Manufacturing</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425</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154</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0</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0</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0</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8032">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err="1">
                          <a:ln>
                            <a:noFill/>
                          </a:ln>
                          <a:solidFill>
                            <a:schemeClr val="tx1"/>
                          </a:solidFill>
                          <a:effectLst/>
                          <a:latin typeface="新細明體" panose="02020500000000000000" pitchFamily="18" charset="-120"/>
                          <a:ea typeface="新細明體" panose="02020500000000000000" pitchFamily="18" charset="-120"/>
                        </a:rPr>
                        <a:t>Property,Plant</a:t>
                      </a: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 and Equipment</a:t>
                      </a:r>
                      <a:endParaRPr kumimoji="0" lang="zh-TW"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144,323</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156,246</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175,342</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174,154</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173,844</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8032">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Cash and Other Assets</a:t>
                      </a:r>
                      <a:endParaRPr kumimoji="0" lang="zh-TW"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134,998</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144,501</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155,803</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157,231</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174,602</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760">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Financial assets at fair value through profit or loss </a:t>
                      </a:r>
                      <a:endParaRPr kumimoji="0" lang="zh-TW"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487,505</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495,298</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300,909</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365,151</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461,464</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2312">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Total Assets</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1,342,556</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1,316,577</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1,355,776</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1,893,590</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1,795,903</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88032">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Total Liabilities</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19,182</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38,619</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62,517</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494,301</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408,010</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88032">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Stockholders Equities</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1,323,374</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1,277,958</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1,293,259</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1,399,289</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1,387,893</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88032">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Current Ratio</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5,937.96</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2,860.01</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1,802.16</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473.43</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540.47</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2"/>
                  </a:ext>
                </a:extLst>
              </a:tr>
              <a:tr h="252071">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Debt Ratio</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1.43</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2.93</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4.61</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26.10</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22.72</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3"/>
                  </a:ext>
                </a:extLst>
              </a:tr>
              <a:tr h="2520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Net</a:t>
                      </a:r>
                      <a:r>
                        <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 </a:t>
                      </a: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Assets Value</a:t>
                      </a:r>
                      <a:endParaRPr kumimoji="0" lang="zh-TW"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14.62</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12.83</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12.72</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13.79</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13.27</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650146319"/>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圖表 3">
            <a:extLst>
              <a:ext uri="{FF2B5EF4-FFF2-40B4-BE49-F238E27FC236}">
                <a16:creationId xmlns:a16="http://schemas.microsoft.com/office/drawing/2014/main" id="{D13F4F7C-2216-8E6A-70B7-A7038B481711}"/>
              </a:ext>
            </a:extLst>
          </p:cNvPr>
          <p:cNvGraphicFramePr>
            <a:graphicFrameLocks/>
          </p:cNvGraphicFramePr>
          <p:nvPr>
            <p:extLst>
              <p:ext uri="{D42A27DB-BD31-4B8C-83A1-F6EECF244321}">
                <p14:modId xmlns:p14="http://schemas.microsoft.com/office/powerpoint/2010/main" val="2083844040"/>
              </p:ext>
            </p:extLst>
          </p:nvPr>
        </p:nvGraphicFramePr>
        <p:xfrm>
          <a:off x="1547664" y="1484784"/>
          <a:ext cx="6072335" cy="39762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93312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05" name="Group 97">
            <a:extLst>
              <a:ext uri="{FF2B5EF4-FFF2-40B4-BE49-F238E27FC236}">
                <a16:creationId xmlns:a16="http://schemas.microsoft.com/office/drawing/2014/main" id="{4CF71417-8329-AC6A-C180-5A794EC6D7A7}"/>
              </a:ext>
            </a:extLst>
          </p:cNvPr>
          <p:cNvGraphicFramePr>
            <a:graphicFrameLocks noGrp="1"/>
          </p:cNvGraphicFramePr>
          <p:nvPr>
            <p:extLst>
              <p:ext uri="{D42A27DB-BD31-4B8C-83A1-F6EECF244321}">
                <p14:modId xmlns:p14="http://schemas.microsoft.com/office/powerpoint/2010/main" val="2472286647"/>
              </p:ext>
            </p:extLst>
          </p:nvPr>
        </p:nvGraphicFramePr>
        <p:xfrm>
          <a:off x="214313" y="1441450"/>
          <a:ext cx="8640762" cy="4894213"/>
        </p:xfrm>
        <a:graphic>
          <a:graphicData uri="http://schemas.openxmlformats.org/drawingml/2006/table">
            <a:tbl>
              <a:tblPr/>
              <a:tblGrid>
                <a:gridCol w="1368425">
                  <a:extLst>
                    <a:ext uri="{9D8B030D-6E8A-4147-A177-3AD203B41FA5}">
                      <a16:colId xmlns:a16="http://schemas.microsoft.com/office/drawing/2014/main" val="20000"/>
                    </a:ext>
                  </a:extLst>
                </a:gridCol>
                <a:gridCol w="1422400">
                  <a:extLst>
                    <a:ext uri="{9D8B030D-6E8A-4147-A177-3AD203B41FA5}">
                      <a16:colId xmlns:a16="http://schemas.microsoft.com/office/drawing/2014/main" val="20001"/>
                    </a:ext>
                  </a:extLst>
                </a:gridCol>
                <a:gridCol w="1422400">
                  <a:extLst>
                    <a:ext uri="{9D8B030D-6E8A-4147-A177-3AD203B41FA5}">
                      <a16:colId xmlns:a16="http://schemas.microsoft.com/office/drawing/2014/main" val="20002"/>
                    </a:ext>
                  </a:extLst>
                </a:gridCol>
                <a:gridCol w="1420812">
                  <a:extLst>
                    <a:ext uri="{9D8B030D-6E8A-4147-A177-3AD203B41FA5}">
                      <a16:colId xmlns:a16="http://schemas.microsoft.com/office/drawing/2014/main" val="20003"/>
                    </a:ext>
                  </a:extLst>
                </a:gridCol>
                <a:gridCol w="1422400">
                  <a:extLst>
                    <a:ext uri="{9D8B030D-6E8A-4147-A177-3AD203B41FA5}">
                      <a16:colId xmlns:a16="http://schemas.microsoft.com/office/drawing/2014/main" val="20004"/>
                    </a:ext>
                  </a:extLst>
                </a:gridCol>
                <a:gridCol w="1584325">
                  <a:extLst>
                    <a:ext uri="{9D8B030D-6E8A-4147-A177-3AD203B41FA5}">
                      <a16:colId xmlns:a16="http://schemas.microsoft.com/office/drawing/2014/main" val="20005"/>
                    </a:ext>
                  </a:extLst>
                </a:gridCol>
              </a:tblGrid>
              <a:tr h="558866">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Consolidated Income Statements</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2018</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2019</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2020</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2021</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2022</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(as of 2022.9.30)</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extLst>
                  <a:ext uri="{0D108BD9-81ED-4DB2-BD59-A6C34878D82A}">
                    <a16:rowId xmlns:a16="http://schemas.microsoft.com/office/drawing/2014/main" val="10000"/>
                  </a:ext>
                </a:extLst>
              </a:tr>
              <a:tr h="420738">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Operating Revenue</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28,277</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44,760</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a:t>
                      </a: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19,411</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44,286</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 248,384</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0738">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Operating Cost</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28,755</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84,920</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74,701</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18,379</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 233,217</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0738">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Gross Profit(</a:t>
                      </a: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Loss</a:t>
                      </a:r>
                      <a:r>
                        <a:rPr kumimoji="0" lang="en-US" altLang="zh-TW" sz="12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(478)</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(40,160)</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a:t>
                      </a: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4,710</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25,907</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 15,167</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0738">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Operating Expenses</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40,433</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32,619</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a:t>
                      </a: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4,080</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35,533</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40,654</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0738">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Operating Income</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Arial" panose="020B0604020202020204" pitchFamily="34" charset="0"/>
                          <a:ea typeface="新細明體" panose="02020500000000000000" pitchFamily="18" charset="-120"/>
                        </a:rPr>
                        <a:t>(Loss)</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(40,911)</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(72,779)</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0,630</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(9,626)</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(25,487)</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0738">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Non-Operating Income and Loss</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376,772</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27,793</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a:t>
                      </a: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,346</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121,504</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17,358</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0738">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Pre-tax Income(Loss)</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335,861</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(44,986)</a:t>
                      </a:r>
                      <a:endParaRPr kumimoji="0" lang="zh-TW" altLang="en-US"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14,976</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111,878</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(8,129)</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0738">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Net Income(Loss)</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335,237</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(45,416)</a:t>
                      </a:r>
                      <a:endParaRPr kumimoji="0" lang="zh-TW" altLang="en-US"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15,301</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106,030</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(11,396)</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4870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Comprehensive Income(Loss)</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335,237</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(45,416)</a:t>
                      </a:r>
                      <a:endParaRPr kumimoji="0" lang="zh-TW" altLang="en-US"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14,950</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106,039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(11,401)</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20738">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Earnings per Share</a:t>
                      </a:r>
                      <a:endParaRPr kumimoji="0" lang="zh-TW" altLang="zh-TW" sz="12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3.74</a:t>
                      </a:r>
                      <a:endParaRPr kumimoji="0" lang="zh-TW"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(0.46)</a:t>
                      </a:r>
                      <a:endParaRPr kumimoji="0" lang="zh-TW" altLang="en-US"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0.15</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1.05</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Verdana" panose="020B0604030504040204" pitchFamily="34" charset="0"/>
                          <a:ea typeface="微軟正黑體" panose="020B0604030504040204" pitchFamily="34"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Verdana" panose="020B0604030504040204" pitchFamily="34" charset="0"/>
                          <a:ea typeface="微軟正黑體" panose="020B0604030504040204" pitchFamily="34"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Verdana" panose="020B0604030504040204" pitchFamily="34" charset="0"/>
                          <a:ea typeface="微軟正黑體" panose="020B0604030504040204" pitchFamily="34"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Verdana" panose="020B0604030504040204"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(0.11)</a:t>
                      </a:r>
                    </a:p>
                  </a:txBody>
                  <a:tcPr marL="44329" marR="443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5" name="標題 1">
            <a:extLst>
              <a:ext uri="{FF2B5EF4-FFF2-40B4-BE49-F238E27FC236}">
                <a16:creationId xmlns:a16="http://schemas.microsoft.com/office/drawing/2014/main" id="{8B0498FA-39B6-C099-B58B-48C1538A8CE0}"/>
              </a:ext>
            </a:extLst>
          </p:cNvPr>
          <p:cNvSpPr txBox="1">
            <a:spLocks noGrp="1"/>
          </p:cNvSpPr>
          <p:nvPr>
            <p:ph type="title"/>
          </p:nvPr>
        </p:nvSpPr>
        <p:spPr>
          <a:xfrm>
            <a:off x="457200" y="274638"/>
            <a:ext cx="8507288" cy="994122"/>
          </a:xfrm>
          <a:ln>
            <a:miter lim="800000"/>
            <a:headEnd/>
            <a:tailEnd/>
          </a:ln>
        </p:spPr>
        <p:txBody>
          <a:bodyPr lIns="91440" rIns="91440" bIns="45720" rtlCol="0" anchor="ctr">
            <a:normAutofit fontScale="90000"/>
          </a:bodyPr>
          <a:lstStyle/>
          <a:p>
            <a:pPr eaLnBrk="1" fontAlgn="auto" hangingPunct="1">
              <a:spcAft>
                <a:spcPts val="0"/>
              </a:spcAft>
              <a:defRPr/>
            </a:pPr>
            <a:r>
              <a:rPr lang="en-US" altLang="zh-TW" sz="3000" b="1" dirty="0">
                <a:solidFill>
                  <a:schemeClr val="tx1"/>
                </a:solidFill>
                <a:latin typeface="+mj-ea"/>
              </a:rPr>
              <a:t>Company </a:t>
            </a:r>
            <a:r>
              <a:rPr lang="en-US" altLang="zh-TW" sz="3200" b="1" dirty="0">
                <a:solidFill>
                  <a:sysClr val="windowText" lastClr="000000"/>
                </a:solidFill>
                <a:latin typeface="+mj-ea"/>
              </a:rPr>
              <a:t>Operation Analysis</a:t>
            </a:r>
            <a:br>
              <a:rPr lang="en-US" altLang="zh-TW" sz="3000" b="1" dirty="0">
                <a:solidFill>
                  <a:schemeClr val="tx1"/>
                </a:solidFill>
                <a:latin typeface="+mj-ea"/>
              </a:rPr>
            </a:br>
            <a:r>
              <a:rPr lang="en-US" altLang="zh-TW" sz="4400" b="1" dirty="0">
                <a:solidFill>
                  <a:schemeClr val="tx1"/>
                </a:solidFill>
                <a:latin typeface="+mj-ea"/>
              </a:rPr>
              <a:t>                </a:t>
            </a:r>
            <a:r>
              <a:rPr lang="en-US" altLang="zh-TW" sz="4400" b="1" dirty="0">
                <a:latin typeface="+mj-ea"/>
              </a:rPr>
              <a:t>Financial Status </a:t>
            </a:r>
            <a:br>
              <a:rPr lang="en-US" altLang="zh-TW" sz="3000" dirty="0">
                <a:solidFill>
                  <a:schemeClr val="tx1"/>
                </a:solidFill>
                <a:latin typeface="+mj-ea"/>
              </a:rPr>
            </a:br>
            <a:r>
              <a:rPr lang="en-US" altLang="zh-TW" sz="1300" dirty="0">
                <a:solidFill>
                  <a:schemeClr val="tx1"/>
                </a:solidFill>
                <a:latin typeface="+mj-ea"/>
              </a:rPr>
              <a:t>                                                                                                                                                                                     In thousands of NT</a:t>
            </a:r>
            <a:endParaRPr lang="zh-TW" altLang="en-US" sz="1300" dirty="0">
              <a:solidFill>
                <a:schemeClr val="tx1"/>
              </a:solidFill>
              <a:latin typeface="+mj-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39ADC1DC-0A8C-CFE3-BC75-2E219039C788}"/>
              </a:ext>
            </a:extLst>
          </p:cNvPr>
          <p:cNvSpPr>
            <a:spLocks noGrp="1"/>
          </p:cNvSpPr>
          <p:nvPr>
            <p:ph type="ctrTitle"/>
          </p:nvPr>
        </p:nvSpPr>
        <p:spPr>
          <a:xfrm>
            <a:off x="0" y="1844825"/>
            <a:ext cx="8964488" cy="2016224"/>
          </a:xfrm>
          <a:ln>
            <a:miter lim="800000"/>
            <a:headEnd/>
            <a:tailEnd/>
          </a:ln>
        </p:spPr>
        <p:txBody>
          <a:bodyPr>
            <a:normAutofit/>
          </a:bodyPr>
          <a:lstStyle/>
          <a:p>
            <a:pPr algn="ctr" eaLnBrk="1" fontAlgn="auto" hangingPunct="1">
              <a:spcAft>
                <a:spcPts val="0"/>
              </a:spcAft>
              <a:defRPr/>
            </a:pPr>
            <a:r>
              <a:rPr lang="en-US" altLang="zh-TW" sz="3600" dirty="0">
                <a:latin typeface="+mj-ea"/>
              </a:rPr>
              <a:t>Thank you for your support</a:t>
            </a:r>
            <a:br>
              <a:rPr lang="en-US" altLang="zh-TW" sz="3600" dirty="0">
                <a:latin typeface="+mj-ea"/>
              </a:rPr>
            </a:br>
            <a:r>
              <a:rPr lang="en-US" altLang="zh-TW" sz="3600" dirty="0">
                <a:latin typeface="+mj-ea"/>
              </a:rPr>
              <a:t>Q  &amp;  A</a:t>
            </a:r>
            <a:endParaRPr lang="zh-TW" altLang="en-US" sz="3600" dirty="0">
              <a:latin typeface="+mj-ea"/>
            </a:endParaRPr>
          </a:p>
        </p:txBody>
      </p:sp>
      <p:sp>
        <p:nvSpPr>
          <p:cNvPr id="28675" name="文字版面配置區 5">
            <a:extLst>
              <a:ext uri="{FF2B5EF4-FFF2-40B4-BE49-F238E27FC236}">
                <a16:creationId xmlns:a16="http://schemas.microsoft.com/office/drawing/2014/main" id="{2C6676FC-2D32-998D-5B8A-085220AB1CAE}"/>
              </a:ext>
            </a:extLst>
          </p:cNvPr>
          <p:cNvSpPr>
            <a:spLocks noGrp="1"/>
          </p:cNvSpPr>
          <p:nvPr>
            <p:ph type="subTitle" idx="1"/>
          </p:nvPr>
        </p:nvSpPr>
        <p:spPr>
          <a:xfrm>
            <a:off x="1042989" y="4508500"/>
            <a:ext cx="6193308" cy="1873250"/>
          </a:xfrm>
        </p:spPr>
        <p:txBody>
          <a:bodyPr/>
          <a:lstStyle/>
          <a:p>
            <a:pPr marR="0" eaLnBrk="1" hangingPunct="1"/>
            <a:r>
              <a:rPr lang="en-US" altLang="zh-TW" sz="4000" b="1" dirty="0">
                <a:latin typeface="微軟正黑體" panose="020B0604030504040204" pitchFamily="34" charset="-120"/>
                <a:ea typeface="微軟正黑體" panose="020B0604030504040204" pitchFamily="34" charset="-120"/>
              </a:rPr>
              <a:t>TA   JIANG  CO.,  LTD</a:t>
            </a:r>
            <a:r>
              <a:rPr lang="en-US" altLang="zh-TW" sz="5400" b="1" dirty="0">
                <a:latin typeface="微軟正黑體" panose="020B0604030504040204" pitchFamily="34" charset="-120"/>
                <a:ea typeface="微軟正黑體" panose="020B0604030504040204" pitchFamily="34" charset="-120"/>
              </a:rPr>
              <a:t>.</a:t>
            </a:r>
            <a:endParaRPr lang="zh-TW" altLang="en-US" sz="540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DB9A0D-262F-3B63-2F53-C96EB543FFB1}"/>
              </a:ext>
            </a:extLst>
          </p:cNvPr>
          <p:cNvSpPr>
            <a:spLocks noGrp="1"/>
          </p:cNvSpPr>
          <p:nvPr>
            <p:ph type="title"/>
          </p:nvPr>
        </p:nvSpPr>
        <p:spPr>
          <a:xfrm>
            <a:off x="530352" y="1052736"/>
            <a:ext cx="7772400" cy="1008112"/>
          </a:xfrm>
          <a:ln>
            <a:miter lim="800000"/>
            <a:headEnd/>
            <a:tailEnd/>
          </a:ln>
        </p:spPr>
        <p:txBody>
          <a:bodyPr/>
          <a:lstStyle/>
          <a:p>
            <a:pPr algn="ctr" eaLnBrk="1" fontAlgn="auto" hangingPunct="1">
              <a:spcAft>
                <a:spcPts val="0"/>
              </a:spcAft>
              <a:defRPr/>
            </a:pPr>
            <a:r>
              <a:rPr altLang="zh-TW">
                <a:solidFill>
                  <a:schemeClr val="accent3">
                    <a:lumMod val="60000"/>
                    <a:lumOff val="40000"/>
                  </a:schemeClr>
                </a:solidFill>
              </a:rPr>
              <a:t>Disclaimer</a:t>
            </a:r>
            <a:r>
              <a:rPr altLang="zh-TW"/>
              <a:t> </a:t>
            </a:r>
            <a:endParaRPr lang="zh-TW" altLang="en-US"/>
          </a:p>
        </p:txBody>
      </p:sp>
      <p:sp>
        <p:nvSpPr>
          <p:cNvPr id="3" name="文字版面配置區 2">
            <a:extLst>
              <a:ext uri="{FF2B5EF4-FFF2-40B4-BE49-F238E27FC236}">
                <a16:creationId xmlns:a16="http://schemas.microsoft.com/office/drawing/2014/main" id="{65CE2103-AA6B-B9E3-D3EA-77D5AEE7BD1F}"/>
              </a:ext>
            </a:extLst>
          </p:cNvPr>
          <p:cNvSpPr>
            <a:spLocks noGrp="1"/>
          </p:cNvSpPr>
          <p:nvPr>
            <p:ph type="body" idx="1"/>
          </p:nvPr>
        </p:nvSpPr>
        <p:spPr>
          <a:xfrm>
            <a:off x="530225" y="2060575"/>
            <a:ext cx="8289925" cy="4506913"/>
          </a:xfrm>
        </p:spPr>
        <p:txBody>
          <a:bodyPr>
            <a:normAutofit fontScale="92500"/>
          </a:bodyPr>
          <a:lstStyle/>
          <a:p>
            <a:pPr eaLnBrk="1" fontAlgn="auto" hangingPunct="1">
              <a:lnSpc>
                <a:spcPct val="150000"/>
              </a:lnSpc>
              <a:spcAft>
                <a:spcPts val="0"/>
              </a:spcAft>
              <a:buClr>
                <a:schemeClr val="accent3"/>
              </a:buClr>
              <a:buFont typeface="Wingdings 2"/>
              <a:buNone/>
              <a:defRPr/>
            </a:pPr>
            <a:r>
              <a:rPr lang="en-US" altLang="zh-TW" b="1" dirty="0"/>
              <a:t>This presentation is for reference only and is not a complete description of the Company’s operations. Contents within this report are based on the company’s predictions of future operations and are prospective descriptions that contain elements of risks and uncertainty. Hence the actual results of business operations might differ to the descriptions in this report. </a:t>
            </a:r>
            <a:endParaRPr lang="zh-TW" altLang="zh-TW" dirty="0"/>
          </a:p>
          <a:p>
            <a:pPr eaLnBrk="1" fontAlgn="auto" hangingPunct="1">
              <a:lnSpc>
                <a:spcPct val="150000"/>
              </a:lnSpc>
              <a:spcAft>
                <a:spcPts val="0"/>
              </a:spcAft>
              <a:buClr>
                <a:schemeClr val="accent3"/>
              </a:buClr>
              <a:buFont typeface="Wingdings 2"/>
              <a:buNone/>
              <a:defRPr/>
            </a:pPr>
            <a:r>
              <a:rPr lang="en-US" altLang="zh-TW" b="1" dirty="0"/>
              <a:t> If the content is related to the forecast information, the Company does not guarantee the correctness or reliability of the content. The user should judge and take risks at their own discretion.</a:t>
            </a:r>
            <a:endParaRPr lang="zh-TW" altLang="zh-TW"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標題 13">
            <a:extLst>
              <a:ext uri="{FF2B5EF4-FFF2-40B4-BE49-F238E27FC236}">
                <a16:creationId xmlns:a16="http://schemas.microsoft.com/office/drawing/2014/main" id="{E00C52E6-20F8-5AE8-C49E-54CD7A7FD72F}"/>
              </a:ext>
            </a:extLst>
          </p:cNvPr>
          <p:cNvSpPr>
            <a:spLocks noGrp="1"/>
          </p:cNvSpPr>
          <p:nvPr>
            <p:ph type="ctrTitle"/>
          </p:nvPr>
        </p:nvSpPr>
        <p:spPr>
          <a:xfrm>
            <a:off x="685800" y="836713"/>
            <a:ext cx="7772400" cy="1224135"/>
          </a:xfrm>
          <a:ln>
            <a:miter lim="800000"/>
            <a:headEnd/>
            <a:tailEnd/>
          </a:ln>
        </p:spPr>
        <p:txBody>
          <a:bodyPr/>
          <a:lstStyle/>
          <a:p>
            <a:pPr algn="ctr" eaLnBrk="1" fontAlgn="auto" hangingPunct="1">
              <a:spcAft>
                <a:spcPts val="0"/>
              </a:spcAft>
              <a:defRPr/>
            </a:pPr>
            <a:r>
              <a:rPr lang="en-US" altLang="zh-TW" sz="5400" dirty="0">
                <a:latin typeface="+mj-ea"/>
              </a:rPr>
              <a:t>Company Profile</a:t>
            </a:r>
            <a:endParaRPr lang="zh-TW" altLang="en-US" sz="5400" dirty="0">
              <a:latin typeface="+mj-ea"/>
            </a:endParaRPr>
          </a:p>
        </p:txBody>
      </p:sp>
      <p:sp>
        <p:nvSpPr>
          <p:cNvPr id="8195" name="副標題 15">
            <a:extLst>
              <a:ext uri="{FF2B5EF4-FFF2-40B4-BE49-F238E27FC236}">
                <a16:creationId xmlns:a16="http://schemas.microsoft.com/office/drawing/2014/main" id="{846893F9-DF18-29F5-8766-E4CA9E0258C6}"/>
              </a:ext>
            </a:extLst>
          </p:cNvPr>
          <p:cNvSpPr>
            <a:spLocks noGrp="1"/>
          </p:cNvSpPr>
          <p:nvPr>
            <p:ph type="subTitle" idx="1"/>
          </p:nvPr>
        </p:nvSpPr>
        <p:spPr>
          <a:xfrm>
            <a:off x="323850" y="2636838"/>
            <a:ext cx="8569325" cy="3529012"/>
          </a:xfrm>
        </p:spPr>
        <p:txBody>
          <a:bodyPr/>
          <a:lstStyle/>
          <a:p>
            <a:pPr marR="0" algn="l" eaLnBrk="1" hangingPunct="1">
              <a:spcBef>
                <a:spcPts val="1500"/>
              </a:spcBef>
              <a:buFont typeface="Arial" panose="020B0604020202020204" pitchFamily="34" charset="0"/>
              <a:buChar char="•"/>
            </a:pPr>
            <a:r>
              <a:rPr lang="en-US" altLang="zh-TW" sz="2500">
                <a:latin typeface="新細明體" panose="02020500000000000000" pitchFamily="18" charset="-120"/>
              </a:rPr>
              <a:t>Established in 1978/04/15</a:t>
            </a:r>
          </a:p>
          <a:p>
            <a:pPr marR="0" algn="l" eaLnBrk="1" hangingPunct="1">
              <a:spcBef>
                <a:spcPts val="1500"/>
              </a:spcBef>
              <a:buFont typeface="Arial" panose="020B0604020202020204" pitchFamily="34" charset="0"/>
              <a:buChar char="•"/>
            </a:pPr>
            <a:r>
              <a:rPr lang="en-US" altLang="zh-TW" sz="2500">
                <a:latin typeface="新細明體" panose="02020500000000000000" pitchFamily="18" charset="-120"/>
              </a:rPr>
              <a:t>Listed on TWSE in 1993/04 (1453  TT)</a:t>
            </a:r>
          </a:p>
          <a:p>
            <a:pPr marR="0" algn="l" eaLnBrk="1" hangingPunct="1">
              <a:spcBef>
                <a:spcPts val="1500"/>
              </a:spcBef>
              <a:buFont typeface="Arial" panose="020B0604020202020204" pitchFamily="34" charset="0"/>
              <a:buChar char="•"/>
            </a:pPr>
            <a:r>
              <a:rPr lang="en-US" altLang="zh-TW" sz="2500">
                <a:latin typeface="新細明體" panose="02020500000000000000" pitchFamily="18" charset="-120"/>
              </a:rPr>
              <a:t>Registered Capital:NT$1</a:t>
            </a:r>
            <a:r>
              <a:rPr lang="zh-TW" altLang="en-US" sz="2500">
                <a:latin typeface="新細明體" panose="02020500000000000000" pitchFamily="18" charset="-120"/>
              </a:rPr>
              <a:t> </a:t>
            </a:r>
            <a:r>
              <a:rPr lang="en-US" altLang="zh-TW" sz="2500">
                <a:latin typeface="新細明體" panose="02020500000000000000" pitchFamily="18" charset="-120"/>
              </a:rPr>
              <a:t>,036,334,300(as</a:t>
            </a:r>
            <a:r>
              <a:rPr lang="zh-TW" altLang="en-US" sz="2500">
                <a:latin typeface="新細明體" panose="02020500000000000000" pitchFamily="18" charset="-120"/>
              </a:rPr>
              <a:t> </a:t>
            </a:r>
            <a:r>
              <a:rPr lang="en-US" altLang="zh-TW" sz="2500">
                <a:latin typeface="新細明體" panose="02020500000000000000" pitchFamily="18" charset="-120"/>
              </a:rPr>
              <a:t>of</a:t>
            </a:r>
            <a:r>
              <a:rPr lang="zh-TW" altLang="en-US" sz="2500">
                <a:latin typeface="新細明體" panose="02020500000000000000" pitchFamily="18" charset="-120"/>
              </a:rPr>
              <a:t> </a:t>
            </a:r>
            <a:r>
              <a:rPr lang="en-US" altLang="zh-TW" sz="2500">
                <a:latin typeface="新細明體" panose="02020500000000000000" pitchFamily="18" charset="-120"/>
              </a:rPr>
              <a:t>2022/11/30)</a:t>
            </a:r>
          </a:p>
          <a:p>
            <a:pPr marR="0" algn="l" eaLnBrk="1" hangingPunct="1">
              <a:spcBef>
                <a:spcPts val="1500"/>
              </a:spcBef>
              <a:buFont typeface="Arial" panose="020B0604020202020204" pitchFamily="34" charset="0"/>
              <a:buChar char="•"/>
            </a:pPr>
            <a:r>
              <a:rPr lang="en-US" altLang="zh-TW" sz="2200">
                <a:latin typeface="新細明體" panose="02020500000000000000" pitchFamily="18" charset="-120"/>
              </a:rPr>
              <a:t>Main Business:Real Estate Development (as of 2022)</a:t>
            </a:r>
          </a:p>
          <a:p>
            <a:pPr marR="0" algn="l" eaLnBrk="1" hangingPunct="1">
              <a:spcBef>
                <a:spcPts val="1500"/>
              </a:spcBef>
              <a:buFont typeface="Arial" panose="020B0604020202020204" pitchFamily="34" charset="0"/>
              <a:buChar char="•"/>
            </a:pPr>
            <a:r>
              <a:rPr lang="en-US" altLang="zh-TW" sz="2500">
                <a:latin typeface="新細明體" panose="02020500000000000000" pitchFamily="18" charset="-120"/>
              </a:rPr>
              <a:t>Company Website:www.tajiang.com.tw</a:t>
            </a:r>
            <a:endParaRPr lang="zh-TW" altLang="en-US" sz="2500">
              <a:latin typeface="新細明體" panose="02020500000000000000" pitchFamily="18" charset="-12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885DA0-3BD6-58C1-F4B8-DE67144A0577}"/>
              </a:ext>
            </a:extLst>
          </p:cNvPr>
          <p:cNvSpPr>
            <a:spLocks noGrp="1"/>
          </p:cNvSpPr>
          <p:nvPr>
            <p:ph type="ctrTitle"/>
          </p:nvPr>
        </p:nvSpPr>
        <p:spPr>
          <a:xfrm>
            <a:off x="533400" y="836712"/>
            <a:ext cx="7851648" cy="720080"/>
          </a:xfrm>
          <a:ln>
            <a:miter lim="800000"/>
            <a:headEnd/>
            <a:tailEnd/>
          </a:ln>
        </p:spPr>
        <p:txBody>
          <a:bodyPr>
            <a:noAutofit/>
          </a:bodyPr>
          <a:lstStyle/>
          <a:p>
            <a:pPr algn="ctr" eaLnBrk="1" fontAlgn="auto" hangingPunct="1">
              <a:spcAft>
                <a:spcPts val="0"/>
              </a:spcAft>
              <a:defRPr/>
            </a:pPr>
            <a:r>
              <a:rPr lang="en-US" altLang="zh-TW" sz="5400" dirty="0"/>
              <a:t>Company History</a:t>
            </a:r>
            <a:endParaRPr lang="zh-TW" altLang="en-US" sz="5400" dirty="0"/>
          </a:p>
        </p:txBody>
      </p:sp>
      <p:sp>
        <p:nvSpPr>
          <p:cNvPr id="9219" name="內容版面配置區 2">
            <a:extLst>
              <a:ext uri="{FF2B5EF4-FFF2-40B4-BE49-F238E27FC236}">
                <a16:creationId xmlns:a16="http://schemas.microsoft.com/office/drawing/2014/main" id="{75978D4F-5D2B-B1E9-85A8-3B0C3A8F5B89}"/>
              </a:ext>
            </a:extLst>
          </p:cNvPr>
          <p:cNvSpPr>
            <a:spLocks noGrp="1"/>
          </p:cNvSpPr>
          <p:nvPr>
            <p:ph type="subTitle" idx="1"/>
          </p:nvPr>
        </p:nvSpPr>
        <p:spPr>
          <a:xfrm>
            <a:off x="755650" y="1484313"/>
            <a:ext cx="7920038" cy="5373687"/>
          </a:xfrm>
        </p:spPr>
        <p:txBody>
          <a:bodyPr/>
          <a:lstStyle/>
          <a:p>
            <a:pPr marL="514350" marR="0" indent="-514350" algn="l" eaLnBrk="1" hangingPunct="1"/>
            <a:r>
              <a:rPr lang="en-US" altLang="zh-TW" sz="2000" dirty="0">
                <a:latin typeface="新細明體" panose="02020500000000000000" pitchFamily="18" charset="-120"/>
              </a:rPr>
              <a:t>1978  Former chairman of the board founded the Ta Jiang textile  co.,</a:t>
            </a:r>
          </a:p>
          <a:p>
            <a:pPr marL="514350" marR="0" indent="-514350" algn="l" eaLnBrk="1" hangingPunct="1"/>
            <a:r>
              <a:rPr lang="en-US" altLang="zh-TW" sz="2000" dirty="0">
                <a:latin typeface="新細明體" panose="02020500000000000000" pitchFamily="18" charset="-120"/>
              </a:rPr>
              <a:t>          ltd in Taipei city. </a:t>
            </a:r>
            <a:endParaRPr lang="zh-TW" altLang="zh-TW" sz="2000" dirty="0">
              <a:latin typeface="新細明體" panose="02020500000000000000" pitchFamily="18" charset="-120"/>
            </a:endParaRPr>
          </a:p>
          <a:p>
            <a:pPr marL="514350" marR="0" indent="-514350" algn="l" eaLnBrk="1" hangingPunct="1"/>
            <a:r>
              <a:rPr lang="en-US" altLang="zh-TW" sz="2000" dirty="0">
                <a:latin typeface="新細明體" panose="02020500000000000000" pitchFamily="18" charset="-120"/>
              </a:rPr>
              <a:t>1979  The purchase of Yunlin County </a:t>
            </a:r>
            <a:r>
              <a:rPr lang="en-US" altLang="zh-TW" sz="2000" dirty="0" err="1">
                <a:latin typeface="新細明體" panose="02020500000000000000" pitchFamily="18" charset="-120"/>
              </a:rPr>
              <a:t>Cih</a:t>
            </a:r>
            <a:r>
              <a:rPr lang="en-US" altLang="zh-TW" sz="2000" dirty="0">
                <a:latin typeface="新細明體" panose="02020500000000000000" pitchFamily="18" charset="-120"/>
              </a:rPr>
              <a:t>-tong Township Tai po tail </a:t>
            </a:r>
            <a:endParaRPr lang="zh-TW" altLang="zh-TW" sz="2000" dirty="0">
              <a:latin typeface="新細明體" panose="02020500000000000000" pitchFamily="18" charset="-120"/>
            </a:endParaRPr>
          </a:p>
          <a:p>
            <a:pPr marL="514350" marR="0" indent="-514350" algn="l" eaLnBrk="1" hangingPunct="1"/>
            <a:r>
              <a:rPr lang="en-US" altLang="zh-TW" sz="2000" dirty="0">
                <a:latin typeface="新細明體" panose="02020500000000000000" pitchFamily="18" charset="-120"/>
              </a:rPr>
              <a:t>         section land , and with the government incentives, establish the</a:t>
            </a:r>
            <a:endParaRPr lang="zh-TW" altLang="zh-TW" sz="2000" dirty="0">
              <a:latin typeface="新細明體" panose="02020500000000000000" pitchFamily="18" charset="-120"/>
            </a:endParaRPr>
          </a:p>
          <a:p>
            <a:pPr marL="514350" marR="0" indent="-514350" algn="l" eaLnBrk="1" hangingPunct="1"/>
            <a:r>
              <a:rPr lang="en-US" altLang="zh-TW" sz="2000" dirty="0">
                <a:latin typeface="新細明體" panose="02020500000000000000" pitchFamily="18" charset="-120"/>
              </a:rPr>
              <a:t>         Ta Jiang industrial zone with the  Ta Jiang construction company</a:t>
            </a:r>
            <a:endParaRPr lang="zh-TW" altLang="zh-TW" sz="2000" dirty="0">
              <a:latin typeface="新細明體" panose="02020500000000000000" pitchFamily="18" charset="-120"/>
            </a:endParaRPr>
          </a:p>
          <a:p>
            <a:pPr marL="514350" marR="0" indent="-514350" algn="l" eaLnBrk="1" hangingPunct="1"/>
            <a:r>
              <a:rPr lang="en-US" altLang="zh-TW" sz="2000" dirty="0">
                <a:latin typeface="新細明體" panose="02020500000000000000" pitchFamily="18" charset="-120"/>
              </a:rPr>
              <a:t>          , and the construction of cotton spinning mill, for the first domestic</a:t>
            </a:r>
            <a:endParaRPr lang="zh-TW" altLang="zh-TW" sz="2000" dirty="0">
              <a:latin typeface="新細明體" panose="02020500000000000000" pitchFamily="18" charset="-120"/>
            </a:endParaRPr>
          </a:p>
          <a:p>
            <a:pPr marL="514350" marR="0" indent="-514350" algn="l" eaLnBrk="1" hangingPunct="1"/>
            <a:r>
              <a:rPr lang="en-US" altLang="zh-TW" sz="2000" dirty="0">
                <a:latin typeface="新細明體" panose="02020500000000000000" pitchFamily="18" charset="-120"/>
              </a:rPr>
              <a:t>         to its own funds to develop industrial areas of private enterprises.</a:t>
            </a:r>
            <a:endParaRPr lang="zh-TW" altLang="zh-TW" sz="2000" dirty="0">
              <a:latin typeface="新細明體" panose="02020500000000000000" pitchFamily="18" charset="-120"/>
            </a:endParaRPr>
          </a:p>
          <a:p>
            <a:pPr marL="514350" marR="0" indent="-514350" algn="l" eaLnBrk="1" hangingPunct="1"/>
            <a:r>
              <a:rPr lang="en-US" altLang="zh-TW" sz="2000" dirty="0">
                <a:latin typeface="新細明體" panose="02020500000000000000" pitchFamily="18" charset="-120"/>
              </a:rPr>
              <a:t>1993  The Company is approved by the Securities and Exchange </a:t>
            </a:r>
            <a:endParaRPr lang="zh-TW" altLang="zh-TW" sz="2000" dirty="0">
              <a:latin typeface="新細明體" panose="02020500000000000000" pitchFamily="18" charset="-120"/>
            </a:endParaRPr>
          </a:p>
          <a:p>
            <a:pPr marL="514350" marR="0" indent="-514350" algn="l" eaLnBrk="1" hangingPunct="1"/>
            <a:r>
              <a:rPr lang="en-US" altLang="zh-TW" sz="2000" dirty="0">
                <a:latin typeface="新細明體" panose="02020500000000000000" pitchFamily="18" charset="-120"/>
              </a:rPr>
              <a:t>         Commission and the shares are listed on the Taiwan Stock Exchange.</a:t>
            </a:r>
            <a:endParaRPr lang="zh-TW" altLang="zh-TW" sz="2000" dirty="0">
              <a:latin typeface="新細明體" panose="02020500000000000000" pitchFamily="18" charset="-120"/>
            </a:endParaRPr>
          </a:p>
          <a:p>
            <a:pPr marL="514350" marR="0" indent="-514350" algn="l" eaLnBrk="1" hangingPunct="1"/>
            <a:r>
              <a:rPr lang="en-US" altLang="zh-TW" sz="2000" dirty="0">
                <a:latin typeface="新細明體" panose="02020500000000000000" pitchFamily="18" charset="-120"/>
              </a:rPr>
              <a:t>1998  In line with the Company's business diversification, officially </a:t>
            </a:r>
            <a:endParaRPr lang="zh-TW" altLang="zh-TW" sz="2000" dirty="0">
              <a:latin typeface="新細明體" panose="02020500000000000000" pitchFamily="18" charset="-120"/>
            </a:endParaRPr>
          </a:p>
          <a:p>
            <a:pPr marL="514350" marR="0" indent="-514350" algn="l" eaLnBrk="1" hangingPunct="1"/>
            <a:r>
              <a:rPr lang="en-US" altLang="zh-TW" sz="2000" dirty="0">
                <a:latin typeface="新細明體" panose="02020500000000000000" pitchFamily="18" charset="-120"/>
              </a:rPr>
              <a:t>         branched out into construction business.</a:t>
            </a:r>
            <a:endParaRPr lang="zh-TW" altLang="zh-TW" sz="2000" dirty="0">
              <a:latin typeface="新細明體" panose="02020500000000000000" pitchFamily="18" charset="-120"/>
            </a:endParaRPr>
          </a:p>
          <a:p>
            <a:pPr marL="514350" marR="0" indent="-514350" algn="l" eaLnBrk="1" hangingPunct="1"/>
            <a:r>
              <a:rPr lang="en-US" altLang="zh-TW" sz="2000" dirty="0">
                <a:latin typeface="新細明體" panose="02020500000000000000" pitchFamily="18" charset="-120"/>
              </a:rPr>
              <a:t>2018  The Company sells the spinning mill land and plant to Kenda Rubber </a:t>
            </a:r>
          </a:p>
          <a:p>
            <a:pPr marL="514350" marR="0" indent="-514350" algn="l" eaLnBrk="1" hangingPunct="1"/>
            <a:r>
              <a:rPr lang="en-US" altLang="zh-TW" sz="2000" dirty="0">
                <a:latin typeface="新細明體" panose="02020500000000000000" pitchFamily="18" charset="-120"/>
              </a:rPr>
              <a:t>          Industrial Co., Ltd.</a:t>
            </a:r>
          </a:p>
          <a:p>
            <a:pPr marL="514350" marR="0" indent="-514350" algn="l" eaLnBrk="1" hangingPunct="1"/>
            <a:r>
              <a:rPr lang="en-US" altLang="zh-TW" sz="2000" dirty="0">
                <a:latin typeface="新細明體" panose="02020500000000000000" pitchFamily="18" charset="-120"/>
              </a:rPr>
              <a:t>2021 The Company's  </a:t>
            </a:r>
            <a:r>
              <a:rPr lang="en-US" altLang="zh-TW" sz="2000">
                <a:latin typeface="新細明體" panose="02020500000000000000" pitchFamily="18" charset="-120"/>
              </a:rPr>
              <a:t>listing category </a:t>
            </a:r>
            <a:r>
              <a:rPr lang="en-US" altLang="zh-TW" sz="2000" dirty="0">
                <a:latin typeface="新細明體" panose="02020500000000000000" pitchFamily="18" charset="-120"/>
              </a:rPr>
              <a:t>was reclassified as construction stock</a:t>
            </a:r>
            <a:endParaRPr lang="zh-TW" altLang="zh-TW" sz="2000" dirty="0">
              <a:latin typeface="新細明體" panose="02020500000000000000" pitchFamily="18" charset="-12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413AF7-FEEE-F18B-799A-DFD27BEC676C}"/>
              </a:ext>
            </a:extLst>
          </p:cNvPr>
          <p:cNvSpPr>
            <a:spLocks noGrp="1"/>
          </p:cNvSpPr>
          <p:nvPr>
            <p:ph type="title"/>
          </p:nvPr>
        </p:nvSpPr>
        <p:spPr>
          <a:xfrm>
            <a:off x="430879" y="260648"/>
            <a:ext cx="8229600" cy="1440160"/>
          </a:xfrm>
        </p:spPr>
        <p:txBody>
          <a:bodyPr/>
          <a:lstStyle/>
          <a:p>
            <a:br>
              <a:rPr kumimoji="0" lang="en-US" altLang="zh-TW" sz="2800" b="1" dirty="0">
                <a:solidFill>
                  <a:sysClr val="windowText" lastClr="000000"/>
                </a:solidFill>
                <a:latin typeface="+mj-ea"/>
                <a:ea typeface="+mj-ea"/>
              </a:rPr>
            </a:br>
            <a:br>
              <a:rPr kumimoji="0" lang="en-US" altLang="zh-TW" sz="2800" b="1" dirty="0">
                <a:solidFill>
                  <a:sysClr val="windowText" lastClr="000000"/>
                </a:solidFill>
                <a:latin typeface="+mj-ea"/>
                <a:ea typeface="+mj-ea"/>
              </a:rPr>
            </a:br>
            <a:br>
              <a:rPr kumimoji="0" lang="en-US" altLang="zh-TW" sz="2800" b="1" dirty="0">
                <a:solidFill>
                  <a:sysClr val="windowText" lastClr="000000"/>
                </a:solidFill>
                <a:latin typeface="+mj-ea"/>
                <a:ea typeface="+mj-ea"/>
              </a:rPr>
            </a:br>
            <a:br>
              <a:rPr kumimoji="0" lang="en-US" altLang="zh-TW" sz="2800" b="1" dirty="0">
                <a:solidFill>
                  <a:sysClr val="windowText" lastClr="000000"/>
                </a:solidFill>
                <a:latin typeface="+mj-ea"/>
                <a:ea typeface="+mj-ea"/>
              </a:rPr>
            </a:br>
            <a:br>
              <a:rPr kumimoji="0" lang="en-US" altLang="zh-TW" sz="2800" b="1" dirty="0">
                <a:solidFill>
                  <a:sysClr val="windowText" lastClr="000000"/>
                </a:solidFill>
                <a:latin typeface="+mj-ea"/>
                <a:ea typeface="+mj-ea"/>
              </a:rPr>
            </a:br>
            <a:r>
              <a:rPr kumimoji="0" lang="en-US" altLang="zh-TW" sz="2800" b="1" dirty="0">
                <a:solidFill>
                  <a:sysClr val="windowText" lastClr="000000"/>
                </a:solidFill>
                <a:latin typeface="+mj-ea"/>
                <a:ea typeface="+mj-ea"/>
              </a:rPr>
              <a:t>  </a:t>
            </a:r>
            <a:br>
              <a:rPr kumimoji="0" lang="en-US" altLang="zh-TW" sz="2800" b="1" dirty="0">
                <a:solidFill>
                  <a:sysClr val="windowText" lastClr="000000"/>
                </a:solidFill>
                <a:latin typeface="+mj-ea"/>
                <a:ea typeface="+mj-ea"/>
              </a:rPr>
            </a:br>
            <a:br>
              <a:rPr kumimoji="0" lang="en-US" altLang="zh-TW" sz="2800" b="1" dirty="0">
                <a:solidFill>
                  <a:sysClr val="windowText" lastClr="000000"/>
                </a:solidFill>
                <a:latin typeface="+mj-ea"/>
                <a:ea typeface="+mj-ea"/>
              </a:rPr>
            </a:br>
            <a:r>
              <a:rPr kumimoji="0" lang="en-US" altLang="zh-TW" sz="2800" b="1" dirty="0">
                <a:solidFill>
                  <a:sysClr val="windowText" lastClr="000000"/>
                </a:solidFill>
                <a:latin typeface="+mj-ea"/>
                <a:ea typeface="+mj-ea"/>
              </a:rPr>
              <a:t>Operation Overview-Construction Department</a:t>
            </a:r>
            <a:br>
              <a:rPr kumimoji="0" lang="en-US" altLang="zh-TW" sz="2800" b="1" dirty="0">
                <a:solidFill>
                  <a:sysClr val="windowText" lastClr="000000"/>
                </a:solidFill>
                <a:latin typeface="+mj-ea"/>
                <a:ea typeface="+mj-ea"/>
              </a:rPr>
            </a:br>
            <a:endParaRPr lang="zh-TW" altLang="en-US" sz="2800" dirty="0"/>
          </a:p>
        </p:txBody>
      </p:sp>
      <p:sp>
        <p:nvSpPr>
          <p:cNvPr id="3" name="內容版面配置區 2">
            <a:extLst>
              <a:ext uri="{FF2B5EF4-FFF2-40B4-BE49-F238E27FC236}">
                <a16:creationId xmlns:a16="http://schemas.microsoft.com/office/drawing/2014/main" id="{90F3450E-F1FF-E36C-6272-6A778AE32E95}"/>
              </a:ext>
            </a:extLst>
          </p:cNvPr>
          <p:cNvSpPr>
            <a:spLocks noGrp="1"/>
          </p:cNvSpPr>
          <p:nvPr>
            <p:ph idx="1"/>
          </p:nvPr>
        </p:nvSpPr>
        <p:spPr>
          <a:xfrm>
            <a:off x="457200" y="1628801"/>
            <a:ext cx="8229600" cy="4464495"/>
          </a:xfrm>
        </p:spPr>
        <p:txBody>
          <a:bodyPr/>
          <a:lstStyle/>
          <a:p>
            <a:r>
              <a:rPr lang="en-US" altLang="zh-TW" dirty="0"/>
              <a:t>Sales Project</a:t>
            </a:r>
          </a:p>
          <a:p>
            <a:endParaRPr lang="zh-TW" altLang="en-US" dirty="0"/>
          </a:p>
        </p:txBody>
      </p:sp>
      <p:graphicFrame>
        <p:nvGraphicFramePr>
          <p:cNvPr id="4" name="表格 4">
            <a:extLst>
              <a:ext uri="{FF2B5EF4-FFF2-40B4-BE49-F238E27FC236}">
                <a16:creationId xmlns:a16="http://schemas.microsoft.com/office/drawing/2014/main" id="{A6F63531-E8AF-776D-0103-4A9F7C9A3894}"/>
              </a:ext>
            </a:extLst>
          </p:cNvPr>
          <p:cNvGraphicFramePr>
            <a:graphicFrameLocks noGrp="1"/>
          </p:cNvGraphicFramePr>
          <p:nvPr>
            <p:extLst>
              <p:ext uri="{D42A27DB-BD31-4B8C-83A1-F6EECF244321}">
                <p14:modId xmlns:p14="http://schemas.microsoft.com/office/powerpoint/2010/main" val="1653135785"/>
              </p:ext>
            </p:extLst>
          </p:nvPr>
        </p:nvGraphicFramePr>
        <p:xfrm>
          <a:off x="827584" y="2492896"/>
          <a:ext cx="7416822" cy="3291840"/>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948814917"/>
                    </a:ext>
                  </a:extLst>
                </a:gridCol>
                <a:gridCol w="1176130">
                  <a:extLst>
                    <a:ext uri="{9D8B030D-6E8A-4147-A177-3AD203B41FA5}">
                      <a16:colId xmlns:a16="http://schemas.microsoft.com/office/drawing/2014/main" val="807030687"/>
                    </a:ext>
                  </a:extLst>
                </a:gridCol>
                <a:gridCol w="1200134">
                  <a:extLst>
                    <a:ext uri="{9D8B030D-6E8A-4147-A177-3AD203B41FA5}">
                      <a16:colId xmlns:a16="http://schemas.microsoft.com/office/drawing/2014/main" val="2790694455"/>
                    </a:ext>
                  </a:extLst>
                </a:gridCol>
                <a:gridCol w="1200132">
                  <a:extLst>
                    <a:ext uri="{9D8B030D-6E8A-4147-A177-3AD203B41FA5}">
                      <a16:colId xmlns:a16="http://schemas.microsoft.com/office/drawing/2014/main" val="1771419720"/>
                    </a:ext>
                  </a:extLst>
                </a:gridCol>
                <a:gridCol w="1200133">
                  <a:extLst>
                    <a:ext uri="{9D8B030D-6E8A-4147-A177-3AD203B41FA5}">
                      <a16:colId xmlns:a16="http://schemas.microsoft.com/office/drawing/2014/main" val="1095243092"/>
                    </a:ext>
                  </a:extLst>
                </a:gridCol>
                <a:gridCol w="1200133">
                  <a:extLst>
                    <a:ext uri="{9D8B030D-6E8A-4147-A177-3AD203B41FA5}">
                      <a16:colId xmlns:a16="http://schemas.microsoft.com/office/drawing/2014/main" val="3906430179"/>
                    </a:ext>
                  </a:extLst>
                </a:gridCol>
              </a:tblGrid>
              <a:tr h="561663">
                <a:tc>
                  <a:txBody>
                    <a:bodyPr/>
                    <a:lstStyle/>
                    <a:p>
                      <a:r>
                        <a:rPr lang="en-US" altLang="zh-TW" baseline="0" dirty="0">
                          <a:solidFill>
                            <a:schemeClr val="tx1"/>
                          </a:solidFill>
                        </a:rPr>
                        <a:t>Area</a:t>
                      </a:r>
                      <a:endParaRPr lang="zh-TW" altLang="en-US" baseline="0" dirty="0">
                        <a:solidFill>
                          <a:schemeClr val="tx1"/>
                        </a:solidFill>
                      </a:endParaRPr>
                    </a:p>
                  </a:txBody>
                  <a:tcPr>
                    <a:solidFill>
                      <a:schemeClr val="accent6">
                        <a:lumMod val="40000"/>
                        <a:lumOff val="60000"/>
                      </a:schemeClr>
                    </a:solidFill>
                  </a:tcPr>
                </a:tc>
                <a:tc>
                  <a:txBody>
                    <a:bodyPr/>
                    <a:lstStyle/>
                    <a:p>
                      <a:r>
                        <a:rPr lang="en-US" altLang="zh-TW" baseline="0" dirty="0">
                          <a:solidFill>
                            <a:schemeClr val="tx1"/>
                          </a:solidFill>
                        </a:rPr>
                        <a:t>Project name</a:t>
                      </a:r>
                      <a:endParaRPr lang="zh-TW" altLang="en-US" baseline="0" dirty="0">
                        <a:solidFill>
                          <a:schemeClr val="tx1"/>
                        </a:solidFill>
                      </a:endParaRPr>
                    </a:p>
                  </a:txBody>
                  <a:tcPr>
                    <a:solidFill>
                      <a:schemeClr val="accent6">
                        <a:lumMod val="40000"/>
                        <a:lumOff val="60000"/>
                      </a:schemeClr>
                    </a:solidFill>
                  </a:tcPr>
                </a:tc>
                <a:tc>
                  <a:txBody>
                    <a:bodyPr/>
                    <a:lstStyle/>
                    <a:p>
                      <a:r>
                        <a:rPr lang="en-US" altLang="zh-TW" baseline="0" dirty="0">
                          <a:solidFill>
                            <a:schemeClr val="tx1"/>
                          </a:solidFill>
                        </a:rPr>
                        <a:t>Location</a:t>
                      </a:r>
                      <a:endParaRPr lang="zh-TW" altLang="en-US" baseline="0" dirty="0">
                        <a:solidFill>
                          <a:schemeClr val="tx1"/>
                        </a:solidFill>
                      </a:endParaRP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cap="none" normalizeH="0" baseline="0" dirty="0">
                          <a:ln>
                            <a:noFill/>
                          </a:ln>
                          <a:solidFill>
                            <a:schemeClr val="tx1"/>
                          </a:solidFill>
                          <a:effectLst/>
                          <a:latin typeface="新細明體" panose="02020500000000000000" pitchFamily="18" charset="-120"/>
                          <a:ea typeface="+mn-ea"/>
                        </a:rPr>
                        <a:t> </a:t>
                      </a:r>
                      <a:r>
                        <a:rPr kumimoji="0" lang="en-US" altLang="zh-TW" sz="1800" b="1" i="0" u="none" strike="noStrike" cap="none" normalizeH="0" baseline="0" dirty="0">
                          <a:ln>
                            <a:noFill/>
                          </a:ln>
                          <a:solidFill>
                            <a:schemeClr val="tx1"/>
                          </a:solidFill>
                          <a:effectLst/>
                          <a:latin typeface="新細明體" panose="02020500000000000000" pitchFamily="18" charset="-120"/>
                          <a:ea typeface="+mn-ea"/>
                        </a:rPr>
                        <a:t>Product</a:t>
                      </a:r>
                      <a:endParaRPr kumimoji="0" lang="zh-TW" altLang="en-US" sz="1800" b="1" i="0" u="none" strike="noStrike" cap="none" normalizeH="0" baseline="0" dirty="0">
                        <a:ln>
                          <a:noFill/>
                        </a:ln>
                        <a:solidFill>
                          <a:schemeClr val="tx1"/>
                        </a:solidFill>
                        <a:effectLst/>
                        <a:latin typeface="新細明體" panose="02020500000000000000" pitchFamily="18" charset="-120"/>
                        <a:ea typeface="+mn-ea"/>
                      </a:endParaRPr>
                    </a:p>
                    <a:p>
                      <a:endParaRPr lang="zh-TW" altLang="en-US" baseline="0" dirty="0">
                        <a:solidFill>
                          <a:schemeClr val="tx1"/>
                        </a:solidFill>
                      </a:endParaRPr>
                    </a:p>
                  </a:txBody>
                  <a:tcP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latin typeface="新細明體" panose="02020500000000000000" pitchFamily="18" charset="-120"/>
                          <a:ea typeface="+mn-ea"/>
                        </a:rPr>
                        <a:t>Total Sales Amount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latin typeface="新細明體" panose="02020500000000000000" pitchFamily="18" charset="-120"/>
                          <a:ea typeface="+mn-ea"/>
                        </a:rPr>
                        <a:t>(NT$100million)</a:t>
                      </a:r>
                      <a:endParaRPr kumimoji="0" lang="zh-TW" altLang="en-US" sz="1200" b="1" i="0" u="none" strike="noStrike" cap="none" normalizeH="0" baseline="0" dirty="0">
                        <a:ln>
                          <a:noFill/>
                        </a:ln>
                        <a:solidFill>
                          <a:schemeClr val="tx1"/>
                        </a:solidFill>
                        <a:effectLst/>
                        <a:latin typeface="新細明體" panose="02020500000000000000" pitchFamily="18" charset="-120"/>
                        <a:ea typeface="+mn-ea"/>
                      </a:endParaRPr>
                    </a:p>
                    <a:p>
                      <a:endParaRPr lang="zh-TW" altLang="en-US" sz="1200" b="1" baseline="0" dirty="0">
                        <a:solidFill>
                          <a:schemeClr val="tx1"/>
                        </a:solidFill>
                      </a:endParaRP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cap="none" normalizeH="0" baseline="0" dirty="0">
                          <a:ln>
                            <a:noFill/>
                          </a:ln>
                          <a:solidFill>
                            <a:schemeClr val="tx1"/>
                          </a:solidFill>
                          <a:effectLst/>
                          <a:latin typeface="新細明體" panose="02020500000000000000" pitchFamily="18" charset="-120"/>
                          <a:ea typeface="+mn-ea"/>
                        </a:rPr>
                        <a:t>  </a:t>
                      </a:r>
                      <a:r>
                        <a:rPr kumimoji="0" lang="en-US" altLang="zh-TW" sz="1800" b="1" i="0" u="none" strike="noStrike" cap="none" normalizeH="0" baseline="0" dirty="0">
                          <a:ln>
                            <a:noFill/>
                          </a:ln>
                          <a:solidFill>
                            <a:schemeClr val="tx1"/>
                          </a:solidFill>
                          <a:effectLst/>
                          <a:latin typeface="新細明體" panose="02020500000000000000" pitchFamily="18" charset="-120"/>
                          <a:ea typeface="+mn-ea"/>
                        </a:rPr>
                        <a:t>Remarks</a:t>
                      </a:r>
                      <a:endParaRPr kumimoji="0" lang="zh-TW" altLang="en-US" sz="1800" b="1" i="0" u="none" strike="noStrike" cap="none" normalizeH="0" baseline="0" dirty="0">
                        <a:ln>
                          <a:noFill/>
                        </a:ln>
                        <a:solidFill>
                          <a:schemeClr val="tx1"/>
                        </a:solidFill>
                        <a:effectLst/>
                        <a:latin typeface="新細明體" panose="02020500000000000000" pitchFamily="18" charset="-120"/>
                        <a:ea typeface="+mn-ea"/>
                      </a:endParaRPr>
                    </a:p>
                    <a:p>
                      <a:endParaRPr lang="zh-TW" altLang="en-US" baseline="0"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val="11134528"/>
                  </a:ext>
                </a:extLst>
              </a:tr>
              <a:tr h="561663">
                <a:tc>
                  <a:txBody>
                    <a:bodyPr/>
                    <a:lstStyle/>
                    <a:p>
                      <a:r>
                        <a:rPr kumimoji="0" lang="en-US" altLang="zh-TW" sz="1600" b="1" i="0" u="none" strike="noStrike" cap="none" normalizeH="0" baseline="0" dirty="0">
                          <a:ln>
                            <a:noFill/>
                          </a:ln>
                          <a:solidFill>
                            <a:schemeClr val="tx1"/>
                          </a:solidFill>
                          <a:effectLst/>
                          <a:latin typeface="+mj-ea"/>
                          <a:ea typeface="+mj-ea"/>
                        </a:rPr>
                        <a:t>Taipei City </a:t>
                      </a:r>
                      <a:endParaRPr lang="zh-TW" altLang="en-US" sz="1600" b="1" baseline="0" dirty="0">
                        <a:solidFill>
                          <a:schemeClr val="tx1"/>
                        </a:solidFill>
                        <a:latin typeface="+mj-ea"/>
                        <a:ea typeface="+mj-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a:latin typeface="新細明體" panose="02020500000000000000" pitchFamily="18" charset="-120"/>
                        </a:rPr>
                        <a:t>Ta Jiang </a:t>
                      </a:r>
                      <a:r>
                        <a:rPr lang="en-US" altLang="zh-TW" sz="1200" b="1" baseline="0" dirty="0">
                          <a:solidFill>
                            <a:schemeClr val="tx1"/>
                          </a:solidFill>
                        </a:rPr>
                        <a:t> feng </a:t>
                      </a:r>
                      <a:r>
                        <a:rPr lang="en-US" altLang="zh-TW" sz="1200" b="1" baseline="0" dirty="0" err="1">
                          <a:solidFill>
                            <a:schemeClr val="tx1"/>
                          </a:solidFill>
                        </a:rPr>
                        <a:t>zhe</a:t>
                      </a:r>
                      <a:endParaRPr lang="zh-TW" altLang="en-US" sz="1200" b="1" baseline="0" dirty="0">
                        <a:solidFill>
                          <a:schemeClr val="tx1"/>
                        </a:solidFill>
                      </a:endParaRPr>
                    </a:p>
                    <a:p>
                      <a:endParaRPr lang="zh-TW" altLang="en-US" baseline="0" dirty="0">
                        <a:solidFill>
                          <a:schemeClr val="tx1"/>
                        </a:solidFill>
                      </a:endParaRPr>
                    </a:p>
                  </a:txBody>
                  <a:tcPr/>
                </a:tc>
                <a:tc>
                  <a:txBody>
                    <a:bodyPr/>
                    <a:lstStyle/>
                    <a:p>
                      <a:r>
                        <a:rPr lang="en-US" altLang="zh-TW" sz="1400" baseline="0" dirty="0" err="1">
                          <a:solidFill>
                            <a:schemeClr val="tx1"/>
                          </a:solidFill>
                        </a:rPr>
                        <a:t>Jhongjheng</a:t>
                      </a:r>
                      <a:r>
                        <a:rPr lang="en-US" altLang="zh-TW" sz="1400" baseline="0" dirty="0">
                          <a:solidFill>
                            <a:schemeClr val="tx1"/>
                          </a:solidFill>
                        </a:rPr>
                        <a:t> Dist</a:t>
                      </a:r>
                      <a:endParaRPr lang="zh-TW" altLang="en-US" sz="1400" baseline="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cap="none" normalizeH="0" baseline="0" dirty="0">
                          <a:ln>
                            <a:noFill/>
                          </a:ln>
                          <a:solidFill>
                            <a:schemeClr val="tx1"/>
                          </a:solidFill>
                          <a:effectLst/>
                          <a:latin typeface="新細明體" panose="02020500000000000000" pitchFamily="18" charset="-120"/>
                          <a:ea typeface="+mn-ea"/>
                        </a:rPr>
                        <a:t>Residential</a:t>
                      </a:r>
                      <a:endParaRPr kumimoji="0" lang="zh-TW" altLang="en-US" sz="1400" b="1" i="0" u="none" strike="noStrike" cap="none" normalizeH="0" baseline="0" dirty="0">
                        <a:ln>
                          <a:noFill/>
                        </a:ln>
                        <a:solidFill>
                          <a:schemeClr val="tx1"/>
                        </a:solidFill>
                        <a:effectLst/>
                        <a:latin typeface="新細明體" panose="02020500000000000000" pitchFamily="18" charset="-120"/>
                        <a:ea typeface="+mn-ea"/>
                      </a:endParaRPr>
                    </a:p>
                    <a:p>
                      <a:endParaRPr lang="zh-TW" altLang="en-US" baseline="0" dirty="0">
                        <a:solidFill>
                          <a:schemeClr val="tx1"/>
                        </a:solidFill>
                      </a:endParaRPr>
                    </a:p>
                  </a:txBody>
                  <a:tcPr/>
                </a:tc>
                <a:tc>
                  <a:txBody>
                    <a:bodyPr/>
                    <a:lstStyle/>
                    <a:p>
                      <a:r>
                        <a:rPr lang="en-US" altLang="zh-TW" sz="1600" baseline="0" dirty="0">
                          <a:solidFill>
                            <a:schemeClr val="tx1"/>
                          </a:solidFill>
                        </a:rPr>
                        <a:t>    2.9</a:t>
                      </a:r>
                      <a:endParaRPr lang="zh-TW" altLang="en-US" sz="1600" baseline="0" dirty="0">
                        <a:solidFill>
                          <a:schemeClr val="tx1"/>
                        </a:solidFill>
                      </a:endParaRPr>
                    </a:p>
                  </a:txBody>
                  <a:tcPr/>
                </a:tc>
                <a:tc>
                  <a:txBody>
                    <a:bodyPr/>
                    <a:lstStyle/>
                    <a:p>
                      <a:r>
                        <a:rPr lang="en-US" altLang="zh-TW" sz="1400" baseline="0" dirty="0">
                          <a:solidFill>
                            <a:schemeClr val="tx1"/>
                          </a:solidFill>
                        </a:rPr>
                        <a:t>Sale Rate 100%</a:t>
                      </a:r>
                      <a:endParaRPr lang="zh-TW" altLang="en-US" sz="1400" baseline="0" dirty="0">
                        <a:solidFill>
                          <a:schemeClr val="tx1"/>
                        </a:solidFill>
                      </a:endParaRPr>
                    </a:p>
                  </a:txBody>
                  <a:tcPr/>
                </a:tc>
                <a:extLst>
                  <a:ext uri="{0D108BD9-81ED-4DB2-BD59-A6C34878D82A}">
                    <a16:rowId xmlns:a16="http://schemas.microsoft.com/office/drawing/2014/main" val="1950299451"/>
                  </a:ext>
                </a:extLst>
              </a:tr>
              <a:tr h="561663">
                <a:tc>
                  <a:txBody>
                    <a:bodyPr/>
                    <a:lstStyle/>
                    <a:p>
                      <a:r>
                        <a:rPr lang="en-US" altLang="zh-TW" sz="1600" b="1" kern="1200" dirty="0">
                          <a:solidFill>
                            <a:schemeClr val="tx1"/>
                          </a:solidFill>
                          <a:latin typeface="+mj-ea"/>
                          <a:ea typeface="+mj-ea"/>
                          <a:cs typeface="+mn-cs"/>
                        </a:rPr>
                        <a:t>New Taipei City</a:t>
                      </a:r>
                      <a:endParaRPr lang="zh-TW" altLang="en-US" sz="1600" b="1" baseline="0" dirty="0">
                        <a:solidFill>
                          <a:schemeClr val="tx1"/>
                        </a:solidFill>
                        <a:latin typeface="+mj-ea"/>
                        <a:ea typeface="+mj-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a:latin typeface="新細明體" panose="02020500000000000000" pitchFamily="18" charset="-120"/>
                        </a:rPr>
                        <a:t>Ta Jiang Beauty tree </a:t>
                      </a:r>
                      <a:endParaRPr lang="zh-TW" altLang="en-US" baseline="0" dirty="0">
                        <a:solidFill>
                          <a:schemeClr val="tx1"/>
                        </a:solidFill>
                      </a:endParaRPr>
                    </a:p>
                  </a:txBody>
                  <a:tcPr/>
                </a:tc>
                <a:tc>
                  <a:txBody>
                    <a:bodyPr/>
                    <a:lstStyle/>
                    <a:p>
                      <a:r>
                        <a:rPr lang="en-US" altLang="zh-TW" sz="1200" baseline="0" dirty="0" err="1">
                          <a:solidFill>
                            <a:schemeClr val="tx1"/>
                          </a:solidFill>
                        </a:rPr>
                        <a:t>Hsin-chung</a:t>
                      </a:r>
                      <a:r>
                        <a:rPr lang="en-US" altLang="zh-TW" sz="1200" baseline="0" dirty="0">
                          <a:solidFill>
                            <a:schemeClr val="tx1"/>
                          </a:solidFill>
                        </a:rPr>
                        <a:t>  Dist</a:t>
                      </a:r>
                      <a:endParaRPr lang="zh-TW" altLang="en-US" sz="1200" baseline="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cap="none" normalizeH="0" baseline="0" dirty="0">
                          <a:ln>
                            <a:noFill/>
                          </a:ln>
                          <a:solidFill>
                            <a:schemeClr val="tx1"/>
                          </a:solidFill>
                          <a:effectLst/>
                          <a:latin typeface="新細明體" panose="02020500000000000000" pitchFamily="18" charset="-120"/>
                          <a:ea typeface="+mn-ea"/>
                        </a:rPr>
                        <a:t>Residential</a:t>
                      </a:r>
                      <a:endParaRPr kumimoji="0" lang="zh-TW" altLang="en-US" sz="1400" b="1" i="0" u="none" strike="noStrike" cap="none" normalizeH="0" baseline="0" dirty="0">
                        <a:ln>
                          <a:noFill/>
                        </a:ln>
                        <a:solidFill>
                          <a:schemeClr val="tx1"/>
                        </a:solidFill>
                        <a:effectLst/>
                        <a:latin typeface="新細明體" panose="02020500000000000000" pitchFamily="18" charset="-120"/>
                        <a:ea typeface="+mn-ea"/>
                      </a:endParaRPr>
                    </a:p>
                    <a:p>
                      <a:endParaRPr lang="zh-TW" altLang="en-US" sz="1400" baseline="0" dirty="0">
                        <a:solidFill>
                          <a:schemeClr val="tx1"/>
                        </a:solidFill>
                      </a:endParaRPr>
                    </a:p>
                  </a:txBody>
                  <a:tcPr/>
                </a:tc>
                <a:tc>
                  <a:txBody>
                    <a:bodyPr/>
                    <a:lstStyle/>
                    <a:p>
                      <a:r>
                        <a:rPr lang="en-US" altLang="zh-TW" sz="1600" baseline="0" dirty="0">
                          <a:solidFill>
                            <a:schemeClr val="tx1"/>
                          </a:solidFill>
                        </a:rPr>
                        <a:t>   2.0</a:t>
                      </a:r>
                      <a:endParaRPr lang="zh-TW" altLang="en-US" sz="1600" baseline="0" dirty="0">
                        <a:solidFill>
                          <a:schemeClr val="tx1"/>
                        </a:solidFill>
                      </a:endParaRPr>
                    </a:p>
                  </a:txBody>
                  <a:tcPr/>
                </a:tc>
                <a:tc>
                  <a:txBody>
                    <a:bodyPr/>
                    <a:lstStyle/>
                    <a:p>
                      <a:r>
                        <a:rPr lang="en-US" altLang="zh-TW" sz="1400" baseline="0" dirty="0">
                          <a:solidFill>
                            <a:schemeClr val="tx1"/>
                          </a:solidFill>
                        </a:rPr>
                        <a:t>Existing Home</a:t>
                      </a:r>
                      <a:endParaRPr lang="zh-TW" altLang="en-US" sz="1400" baseline="0" dirty="0">
                        <a:solidFill>
                          <a:schemeClr val="tx1"/>
                        </a:solidFill>
                      </a:endParaRPr>
                    </a:p>
                  </a:txBody>
                  <a:tcPr/>
                </a:tc>
                <a:extLst>
                  <a:ext uri="{0D108BD9-81ED-4DB2-BD59-A6C34878D82A}">
                    <a16:rowId xmlns:a16="http://schemas.microsoft.com/office/drawing/2014/main" val="2552237280"/>
                  </a:ext>
                </a:extLst>
              </a:tr>
              <a:tr h="561663">
                <a:tc>
                  <a:txBody>
                    <a:bodyPr/>
                    <a:lstStyle/>
                    <a:p>
                      <a:r>
                        <a:rPr lang="en-US" altLang="zh-TW" sz="1600" b="1" kern="1200" dirty="0">
                          <a:solidFill>
                            <a:schemeClr val="tx1"/>
                          </a:solidFill>
                          <a:latin typeface="+mj-ea"/>
                          <a:ea typeface="+mj-ea"/>
                          <a:cs typeface="+mn-cs"/>
                        </a:rPr>
                        <a:t>New Taipei City</a:t>
                      </a:r>
                      <a:endParaRPr lang="zh-TW" altLang="en-US" sz="1600" b="1" baseline="0" dirty="0">
                        <a:solidFill>
                          <a:schemeClr val="tx1"/>
                        </a:solidFill>
                        <a:latin typeface="+mj-ea"/>
                        <a:ea typeface="+mj-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a:latin typeface="新細明體" panose="02020500000000000000" pitchFamily="18" charset="-120"/>
                        </a:rPr>
                        <a:t>Ta Jiang </a:t>
                      </a:r>
                      <a:r>
                        <a:rPr lang="en-US" altLang="zh-TW" sz="1200" baseline="0" dirty="0">
                          <a:solidFill>
                            <a:schemeClr val="tx1"/>
                          </a:solidFill>
                        </a:rPr>
                        <a:t> shui </a:t>
                      </a:r>
                      <a:r>
                        <a:rPr lang="en-US" altLang="zh-TW" sz="1200" baseline="0" dirty="0" err="1">
                          <a:solidFill>
                            <a:schemeClr val="tx1"/>
                          </a:solidFill>
                        </a:rPr>
                        <a:t>yan</a:t>
                      </a:r>
                      <a:endParaRPr lang="zh-TW" altLang="en-US" baseline="0" dirty="0">
                        <a:solidFill>
                          <a:schemeClr val="tx1"/>
                        </a:solidFill>
                      </a:endParaRPr>
                    </a:p>
                  </a:txBody>
                  <a:tcPr/>
                </a:tc>
                <a:tc>
                  <a:txBody>
                    <a:bodyPr/>
                    <a:lstStyle/>
                    <a:p>
                      <a:r>
                        <a:rPr lang="en-US" altLang="zh-TW" sz="1400" baseline="0" dirty="0" err="1">
                          <a:solidFill>
                            <a:schemeClr val="tx1"/>
                          </a:solidFill>
                        </a:rPr>
                        <a:t>Sanchang</a:t>
                      </a:r>
                      <a:r>
                        <a:rPr lang="en-US" altLang="zh-TW" sz="1400" baseline="0" dirty="0">
                          <a:solidFill>
                            <a:schemeClr val="tx1"/>
                          </a:solidFill>
                        </a:rPr>
                        <a:t> Dist</a:t>
                      </a:r>
                      <a:endParaRPr lang="zh-TW" altLang="en-US" sz="1400" baseline="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cap="none" normalizeH="0" baseline="0" dirty="0">
                          <a:ln>
                            <a:noFill/>
                          </a:ln>
                          <a:solidFill>
                            <a:schemeClr val="tx1"/>
                          </a:solidFill>
                          <a:effectLst/>
                          <a:latin typeface="新細明體" panose="02020500000000000000" pitchFamily="18" charset="-120"/>
                          <a:ea typeface="+mn-ea"/>
                        </a:rPr>
                        <a:t>Residential</a:t>
                      </a:r>
                      <a:endParaRPr kumimoji="0" lang="zh-TW" altLang="en-US" sz="1400" b="1" i="0" u="none" strike="noStrike" cap="none" normalizeH="0" baseline="0" dirty="0">
                        <a:ln>
                          <a:noFill/>
                        </a:ln>
                        <a:solidFill>
                          <a:schemeClr val="tx1"/>
                        </a:solidFill>
                        <a:effectLst/>
                        <a:latin typeface="新細明體" panose="02020500000000000000" pitchFamily="18" charset="-120"/>
                        <a:ea typeface="+mn-ea"/>
                      </a:endParaRPr>
                    </a:p>
                    <a:p>
                      <a:endParaRPr lang="zh-TW" altLang="en-US" sz="1400" baseline="0" dirty="0">
                        <a:solidFill>
                          <a:schemeClr val="tx1"/>
                        </a:solidFill>
                      </a:endParaRPr>
                    </a:p>
                  </a:txBody>
                  <a:tcPr/>
                </a:tc>
                <a:tc>
                  <a:txBody>
                    <a:bodyPr/>
                    <a:lstStyle/>
                    <a:p>
                      <a:r>
                        <a:rPr lang="en-US" altLang="zh-TW" sz="1600" baseline="0" dirty="0">
                          <a:solidFill>
                            <a:schemeClr val="tx1"/>
                          </a:solidFill>
                        </a:rPr>
                        <a:t>   6.9</a:t>
                      </a:r>
                      <a:endParaRPr lang="zh-TW" altLang="en-US" sz="1600" baseline="0" dirty="0">
                        <a:solidFill>
                          <a:schemeClr val="tx1"/>
                        </a:solidFill>
                      </a:endParaRPr>
                    </a:p>
                  </a:txBody>
                  <a:tcPr/>
                </a:tc>
                <a:tc>
                  <a:txBody>
                    <a:bodyPr/>
                    <a:lstStyle/>
                    <a:p>
                      <a:r>
                        <a:rPr lang="en-US" altLang="zh-TW" sz="1400" baseline="0" dirty="0">
                          <a:solidFill>
                            <a:schemeClr val="tx1"/>
                          </a:solidFill>
                        </a:rPr>
                        <a:t>Pre-Sale</a:t>
                      </a:r>
                      <a:endParaRPr lang="zh-TW" altLang="en-US" sz="1400" baseline="0" dirty="0">
                        <a:solidFill>
                          <a:schemeClr val="tx1"/>
                        </a:solidFill>
                      </a:endParaRPr>
                    </a:p>
                  </a:txBody>
                  <a:tcPr/>
                </a:tc>
                <a:extLst>
                  <a:ext uri="{0D108BD9-81ED-4DB2-BD59-A6C34878D82A}">
                    <a16:rowId xmlns:a16="http://schemas.microsoft.com/office/drawing/2014/main" val="1834300719"/>
                  </a:ext>
                </a:extLst>
              </a:tr>
              <a:tr h="561663">
                <a:tc>
                  <a:txBody>
                    <a:bodyPr/>
                    <a:lstStyle/>
                    <a:p>
                      <a:r>
                        <a:rPr kumimoji="0" lang="en-US" altLang="zh-TW" sz="1600" b="1" i="0" u="none" strike="noStrike" cap="none" normalizeH="0" baseline="0" dirty="0">
                          <a:ln>
                            <a:noFill/>
                          </a:ln>
                          <a:solidFill>
                            <a:schemeClr val="tx1"/>
                          </a:solidFill>
                          <a:effectLst/>
                          <a:latin typeface="+mj-ea"/>
                          <a:ea typeface="+mj-ea"/>
                        </a:rPr>
                        <a:t>Total</a:t>
                      </a:r>
                      <a:endParaRPr lang="zh-TW" altLang="en-US" sz="1600" b="1" baseline="0" dirty="0">
                        <a:solidFill>
                          <a:schemeClr val="tx1"/>
                        </a:solidFill>
                        <a:latin typeface="+mj-ea"/>
                        <a:ea typeface="+mj-ea"/>
                      </a:endParaRPr>
                    </a:p>
                  </a:txBody>
                  <a:tcPr/>
                </a:tc>
                <a:tc>
                  <a:txBody>
                    <a:bodyPr/>
                    <a:lstStyle/>
                    <a:p>
                      <a:r>
                        <a:rPr lang="en-US" altLang="zh-TW" sz="1200" b="1" baseline="0" dirty="0">
                          <a:solidFill>
                            <a:schemeClr val="tx1"/>
                          </a:solidFill>
                          <a:latin typeface="新細明體" panose="02020500000000000000" pitchFamily="18" charset="-120"/>
                        </a:rPr>
                        <a:t>3 Projects</a:t>
                      </a:r>
                      <a:endParaRPr lang="zh-TW" altLang="en-US" sz="1200" baseline="0" dirty="0">
                        <a:solidFill>
                          <a:schemeClr val="tx1"/>
                        </a:solidFill>
                      </a:endParaRPr>
                    </a:p>
                  </a:txBody>
                  <a:tcPr/>
                </a:tc>
                <a:tc>
                  <a:txBody>
                    <a:bodyPr/>
                    <a:lstStyle/>
                    <a:p>
                      <a:endParaRPr lang="zh-TW" altLang="en-US" sz="1400" baseline="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cap="none" normalizeH="0" baseline="0" dirty="0">
                        <a:ln>
                          <a:noFill/>
                        </a:ln>
                        <a:solidFill>
                          <a:schemeClr val="tx1"/>
                        </a:solidFill>
                        <a:effectLst/>
                        <a:latin typeface="新細明體" panose="02020500000000000000" pitchFamily="18" charset="-120"/>
                        <a:ea typeface="+mn-ea"/>
                      </a:endParaRPr>
                    </a:p>
                    <a:p>
                      <a:endParaRPr lang="zh-TW" altLang="en-US" sz="1400" baseline="0" dirty="0">
                        <a:solidFill>
                          <a:schemeClr val="tx1"/>
                        </a:solidFill>
                      </a:endParaRPr>
                    </a:p>
                  </a:txBody>
                  <a:tcPr/>
                </a:tc>
                <a:tc>
                  <a:txBody>
                    <a:bodyPr/>
                    <a:lstStyle/>
                    <a:p>
                      <a:r>
                        <a:rPr lang="en-US" altLang="zh-TW" sz="1600" baseline="0" dirty="0">
                          <a:solidFill>
                            <a:schemeClr val="tx1"/>
                          </a:solidFill>
                        </a:rPr>
                        <a:t>   11.8</a:t>
                      </a:r>
                      <a:endParaRPr lang="zh-TW" altLang="en-US" sz="1600" baseline="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400" baseline="0" dirty="0">
                        <a:solidFill>
                          <a:schemeClr val="tx1"/>
                        </a:solidFill>
                      </a:endParaRPr>
                    </a:p>
                    <a:p>
                      <a:endParaRPr lang="zh-TW" altLang="en-US" baseline="0" dirty="0">
                        <a:solidFill>
                          <a:schemeClr val="tx1"/>
                        </a:solidFill>
                      </a:endParaRPr>
                    </a:p>
                  </a:txBody>
                  <a:tcPr/>
                </a:tc>
                <a:extLst>
                  <a:ext uri="{0D108BD9-81ED-4DB2-BD59-A6C34878D82A}">
                    <a16:rowId xmlns:a16="http://schemas.microsoft.com/office/drawing/2014/main" val="279692157"/>
                  </a:ext>
                </a:extLst>
              </a:tr>
            </a:tbl>
          </a:graphicData>
        </a:graphic>
      </p:graphicFrame>
    </p:spTree>
    <p:extLst>
      <p:ext uri="{BB962C8B-B14F-4D97-AF65-F5344CB8AC3E}">
        <p14:creationId xmlns:p14="http://schemas.microsoft.com/office/powerpoint/2010/main" val="707421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16FD31-D7E6-6CB8-673B-E24F05E53D16}"/>
              </a:ext>
            </a:extLst>
          </p:cNvPr>
          <p:cNvSpPr>
            <a:spLocks noGrp="1"/>
          </p:cNvSpPr>
          <p:nvPr>
            <p:ph type="title"/>
          </p:nvPr>
        </p:nvSpPr>
        <p:spPr>
          <a:xfrm>
            <a:off x="169168" y="476672"/>
            <a:ext cx="8229600" cy="288032"/>
          </a:xfrm>
        </p:spPr>
        <p:txBody>
          <a:bodyPr/>
          <a:lstStyle/>
          <a:p>
            <a:r>
              <a:rPr kumimoji="0" lang="en-US" altLang="zh-TW" sz="2000" b="1" dirty="0">
                <a:solidFill>
                  <a:sysClr val="windowText" lastClr="000000"/>
                </a:solidFill>
                <a:latin typeface="+mj-ea"/>
                <a:ea typeface="+mj-ea"/>
              </a:rPr>
              <a:t>Operation Overview-Existing Home Sales Status </a:t>
            </a:r>
            <a:endParaRPr lang="zh-TW" altLang="en-US" sz="2000" dirty="0"/>
          </a:p>
        </p:txBody>
      </p:sp>
      <p:pic>
        <p:nvPicPr>
          <p:cNvPr id="6" name="圖片 2">
            <a:extLst>
              <a:ext uri="{FF2B5EF4-FFF2-40B4-BE49-F238E27FC236}">
                <a16:creationId xmlns:a16="http://schemas.microsoft.com/office/drawing/2014/main" id="{9FA877CE-3364-BC50-D3B1-A94F4C62C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035174"/>
            <a:ext cx="1584176" cy="239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標題 4">
            <a:extLst>
              <a:ext uri="{FF2B5EF4-FFF2-40B4-BE49-F238E27FC236}">
                <a16:creationId xmlns:a16="http://schemas.microsoft.com/office/drawing/2014/main" id="{60992400-E598-D890-0B57-AEF84E2D8253}"/>
              </a:ext>
            </a:extLst>
          </p:cNvPr>
          <p:cNvSpPr txBox="1">
            <a:spLocks noChangeArrowheads="1"/>
          </p:cNvSpPr>
          <p:nvPr/>
        </p:nvSpPr>
        <p:spPr bwMode="auto">
          <a:xfrm flipH="1">
            <a:off x="5508098" y="836712"/>
            <a:ext cx="2890663" cy="239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新細明體" panose="02020500000000000000" pitchFamily="18" charset="-12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新細明體" panose="02020500000000000000" pitchFamily="18" charset="-12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新細明體" panose="02020500000000000000" pitchFamily="18" charset="-12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新細明體" panose="02020500000000000000" pitchFamily="18" charset="-120"/>
              </a:defRPr>
            </a:lvl9pPr>
          </a:lstStyle>
          <a:p>
            <a:pPr eaLnBrk="1" hangingPunct="1">
              <a:spcBef>
                <a:spcPts val="2000"/>
              </a:spcBef>
              <a:buClrTx/>
              <a:buSzTx/>
              <a:buNone/>
            </a:pPr>
            <a:r>
              <a:rPr kumimoji="0" lang="en-US" altLang="zh-TW" sz="1200" dirty="0">
                <a:latin typeface="標楷體" panose="03000509000000000000" pitchFamily="65" charset="-120"/>
                <a:ea typeface="標楷體" panose="03000509000000000000" pitchFamily="65" charset="-120"/>
              </a:rPr>
              <a:t>Ta Jiang Beauty tree Project                      </a:t>
            </a:r>
            <a:r>
              <a:rPr kumimoji="0" lang="en-US" altLang="zh-TW" sz="1200" b="0"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rPr>
              <a:t>The base area is 191 square meters/11 houses  in total</a:t>
            </a:r>
            <a:r>
              <a:rPr kumimoji="0" lang="en-US" altLang="zh-TW" sz="1200" dirty="0">
                <a:latin typeface="標楷體" panose="03000509000000000000" pitchFamily="65" charset="-120"/>
                <a:ea typeface="標楷體" panose="03000509000000000000" pitchFamily="65" charset="-120"/>
              </a:rPr>
              <a:t>                                        10 stories above ground</a:t>
            </a:r>
            <a:r>
              <a:rPr kumimoji="0" lang="zh-TW" altLang="en-US" sz="1200" dirty="0">
                <a:latin typeface="標楷體" panose="03000509000000000000" pitchFamily="65" charset="-120"/>
                <a:ea typeface="標楷體" panose="03000509000000000000" pitchFamily="65" charset="-120"/>
              </a:rPr>
              <a:t>、</a:t>
            </a:r>
            <a:r>
              <a:rPr kumimoji="0" lang="en-US" altLang="zh-TW" sz="1200" dirty="0">
                <a:latin typeface="標楷體" panose="03000509000000000000" pitchFamily="65" charset="-120"/>
                <a:ea typeface="標楷體" panose="03000509000000000000" pitchFamily="65" charset="-120"/>
              </a:rPr>
              <a:t>2 stories below ground</a:t>
            </a:r>
            <a:br>
              <a:rPr kumimoji="0" lang="en-US" altLang="zh-TW" sz="1200" dirty="0">
                <a:latin typeface="標楷體" panose="03000509000000000000" pitchFamily="65" charset="-120"/>
                <a:ea typeface="標楷體" panose="03000509000000000000" pitchFamily="65" charset="-120"/>
              </a:rPr>
            </a:br>
            <a:r>
              <a:rPr kumimoji="0" lang="en-US" altLang="zh-TW" sz="1200" dirty="0">
                <a:latin typeface="標楷體" panose="03000509000000000000" pitchFamily="65" charset="-120"/>
                <a:ea typeface="標楷體" panose="03000509000000000000" pitchFamily="65" charset="-120"/>
              </a:rPr>
              <a:t>Total sales amount</a:t>
            </a:r>
            <a:r>
              <a:rPr kumimoji="0" lang="zh-TW" altLang="en-US" sz="1200" dirty="0">
                <a:latin typeface="標楷體" panose="03000509000000000000" pitchFamily="65" charset="-120"/>
                <a:ea typeface="標楷體" panose="03000509000000000000" pitchFamily="65" charset="-120"/>
              </a:rPr>
              <a:t>：</a:t>
            </a:r>
            <a:r>
              <a:rPr kumimoji="0" lang="en-US" altLang="zh-TW" sz="1200" dirty="0">
                <a:latin typeface="標楷體" panose="03000509000000000000" pitchFamily="65" charset="-120"/>
                <a:ea typeface="標楷體" panose="03000509000000000000" pitchFamily="65" charset="-120"/>
              </a:rPr>
              <a:t>200 million</a:t>
            </a:r>
          </a:p>
          <a:p>
            <a:pPr eaLnBrk="1" hangingPunct="1">
              <a:spcBef>
                <a:spcPct val="0"/>
              </a:spcBef>
              <a:buClrTx/>
              <a:buSzTx/>
              <a:buFontTx/>
              <a:buNone/>
            </a:pPr>
            <a:r>
              <a:rPr kumimoji="0" lang="en-US" altLang="zh-TW" sz="1200" dirty="0">
                <a:latin typeface="標楷體" panose="03000509000000000000" pitchFamily="65" charset="-120"/>
                <a:ea typeface="標楷體" panose="03000509000000000000" pitchFamily="65" charset="-120"/>
              </a:rPr>
              <a:t>Features</a:t>
            </a:r>
            <a:r>
              <a:rPr kumimoji="0" lang="zh-TW" altLang="en-US" sz="1200" dirty="0">
                <a:latin typeface="標楷體" panose="03000509000000000000" pitchFamily="65" charset="-120"/>
                <a:ea typeface="標楷體" panose="03000509000000000000" pitchFamily="65" charset="-120"/>
              </a:rPr>
              <a:t>：</a:t>
            </a:r>
            <a:r>
              <a:rPr kumimoji="0" lang="en-US" altLang="zh-TW" sz="1200" dirty="0" err="1">
                <a:latin typeface="標楷體" panose="03000509000000000000" pitchFamily="65" charset="-120"/>
                <a:ea typeface="標楷體" panose="03000509000000000000" pitchFamily="65" charset="-120"/>
              </a:rPr>
              <a:t>Hsin-chuang</a:t>
            </a:r>
            <a:r>
              <a:rPr kumimoji="0" lang="en-US" altLang="zh-TW" sz="1200" dirty="0">
                <a:latin typeface="標楷體" panose="03000509000000000000" pitchFamily="65" charset="-120"/>
                <a:ea typeface="標楷體" panose="03000509000000000000" pitchFamily="65" charset="-120"/>
              </a:rPr>
              <a:t> </a:t>
            </a:r>
            <a:r>
              <a:rPr kumimoji="0" lang="en-US" altLang="zh-TW" sz="1200" dirty="0" err="1">
                <a:latin typeface="標楷體" panose="03000509000000000000" pitchFamily="65" charset="-120"/>
                <a:ea typeface="標楷體" panose="03000509000000000000" pitchFamily="65" charset="-120"/>
              </a:rPr>
              <a:t>huacheng</a:t>
            </a:r>
            <a:r>
              <a:rPr kumimoji="0" lang="en-US" altLang="zh-TW" sz="1200" dirty="0">
                <a:latin typeface="標楷體" panose="03000509000000000000" pitchFamily="65" charset="-120"/>
                <a:ea typeface="標楷體" panose="03000509000000000000" pitchFamily="65" charset="-120"/>
              </a:rPr>
              <a:t> park aside</a:t>
            </a:r>
            <a:r>
              <a:rPr kumimoji="0" lang="zh-TW" altLang="en-US" sz="1200" dirty="0">
                <a:latin typeface="標楷體" panose="03000509000000000000" pitchFamily="65" charset="-120"/>
                <a:ea typeface="標楷體" panose="03000509000000000000" pitchFamily="65" charset="-120"/>
              </a:rPr>
              <a:t>、</a:t>
            </a:r>
            <a:r>
              <a:rPr kumimoji="0" lang="en-US" altLang="zh-TW" sz="1200" dirty="0">
                <a:latin typeface="標楷體" panose="03000509000000000000" pitchFamily="65" charset="-120"/>
                <a:ea typeface="標楷體" panose="03000509000000000000" pitchFamily="65" charset="-120"/>
              </a:rPr>
              <a:t>sit in the park and green space</a:t>
            </a:r>
            <a:r>
              <a:rPr kumimoji="0" lang="zh-TW" altLang="en-US" sz="1200" dirty="0">
                <a:latin typeface="標楷體" panose="03000509000000000000" pitchFamily="65" charset="-120"/>
                <a:ea typeface="標楷體" panose="03000509000000000000" pitchFamily="65" charset="-120"/>
              </a:rPr>
              <a:t>、 </a:t>
            </a:r>
            <a:r>
              <a:rPr kumimoji="0" lang="en-US" altLang="zh-TW" sz="1200" dirty="0" err="1">
                <a:latin typeface="標楷體" panose="03000509000000000000" pitchFamily="65" charset="-120"/>
                <a:ea typeface="標楷體" panose="03000509000000000000" pitchFamily="65" charset="-120"/>
              </a:rPr>
              <a:t>Hsin-chuang</a:t>
            </a:r>
            <a:r>
              <a:rPr kumimoji="0" lang="en-US" altLang="zh-TW" sz="1200" dirty="0">
                <a:latin typeface="標楷體" panose="03000509000000000000" pitchFamily="65" charset="-120"/>
                <a:ea typeface="標楷體" panose="03000509000000000000" pitchFamily="65" charset="-120"/>
              </a:rPr>
              <a:t> </a:t>
            </a:r>
          </a:p>
          <a:p>
            <a:pPr eaLnBrk="1" hangingPunct="1">
              <a:spcBef>
                <a:spcPct val="0"/>
              </a:spcBef>
              <a:buClrTx/>
              <a:buSzTx/>
              <a:buFontTx/>
              <a:buNone/>
            </a:pPr>
            <a:r>
              <a:rPr kumimoji="0" lang="en-US" altLang="zh-TW" sz="1200" dirty="0">
                <a:latin typeface="標楷體" panose="03000509000000000000" pitchFamily="65" charset="-120"/>
                <a:ea typeface="標楷體" panose="03000509000000000000" pitchFamily="65" charset="-120"/>
              </a:rPr>
              <a:t>living area</a:t>
            </a:r>
            <a:r>
              <a:rPr kumimoji="0" lang="zh-TW" altLang="en-US" sz="1200" dirty="0">
                <a:latin typeface="標楷體" panose="03000509000000000000" pitchFamily="65" charset="-120"/>
                <a:ea typeface="標楷體" panose="03000509000000000000" pitchFamily="65" charset="-120"/>
              </a:rPr>
              <a:t>、</a:t>
            </a:r>
            <a:r>
              <a:rPr kumimoji="0" lang="en-US" altLang="zh-TW" sz="1200" dirty="0">
                <a:latin typeface="標楷體" panose="03000509000000000000" pitchFamily="65" charset="-120"/>
                <a:ea typeface="標楷體" panose="03000509000000000000" pitchFamily="65" charset="-120"/>
              </a:rPr>
              <a:t>downtown quiet  </a:t>
            </a:r>
            <a:r>
              <a:rPr kumimoji="0" lang="zh-TW" altLang="en-US" sz="1200" dirty="0">
                <a:latin typeface="標楷體" panose="03000509000000000000" pitchFamily="65" charset="-120"/>
                <a:ea typeface="標楷體" panose="03000509000000000000" pitchFamily="65" charset="-120"/>
              </a:rPr>
              <a:t> </a:t>
            </a:r>
            <a:r>
              <a:rPr kumimoji="0" lang="en-US" altLang="zh-TW" sz="1200" dirty="0">
                <a:latin typeface="標楷體" panose="03000509000000000000" pitchFamily="65" charset="-120"/>
                <a:ea typeface="標楷體" panose="03000509000000000000" pitchFamily="65" charset="-120"/>
              </a:rPr>
              <a:t>The MRT nearby</a:t>
            </a:r>
            <a:r>
              <a:rPr kumimoji="0" lang="zh-TW" altLang="en-US" sz="1200" dirty="0">
                <a:latin typeface="標楷體" panose="03000509000000000000" pitchFamily="65" charset="-120"/>
                <a:ea typeface="標楷體" panose="03000509000000000000" pitchFamily="65" charset="-120"/>
              </a:rPr>
              <a:t>、</a:t>
            </a:r>
            <a:r>
              <a:rPr kumimoji="0" lang="en-US" altLang="zh-TW" sz="1200" dirty="0">
                <a:latin typeface="標楷體" panose="03000509000000000000" pitchFamily="65" charset="-120"/>
                <a:ea typeface="標楷體" panose="03000509000000000000" pitchFamily="65" charset="-120"/>
              </a:rPr>
              <a:t>traffic core</a:t>
            </a:r>
            <a:br>
              <a:rPr kumimoji="0" lang="en-US" altLang="zh-TW" sz="1200" dirty="0">
                <a:latin typeface="標楷體" panose="03000509000000000000" pitchFamily="65" charset="-120"/>
                <a:ea typeface="標楷體" panose="03000509000000000000" pitchFamily="65" charset="-120"/>
              </a:rPr>
            </a:br>
            <a:r>
              <a:rPr kumimoji="0" lang="en-US" altLang="zh-TW" sz="1200" b="1" dirty="0">
                <a:solidFill>
                  <a:schemeClr val="tx2"/>
                </a:solidFill>
                <a:latin typeface="標楷體" panose="03000509000000000000" pitchFamily="65" charset="-120"/>
                <a:ea typeface="標楷體" panose="03000509000000000000" pitchFamily="65" charset="-120"/>
              </a:rPr>
              <a:t> </a:t>
            </a:r>
            <a:endParaRPr kumimoji="0" lang="zh-TW" altLang="en-US" sz="1200" b="1" dirty="0">
              <a:solidFill>
                <a:schemeClr val="tx2"/>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0881F95A-BAD5-171B-6729-628921009C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1035174"/>
            <a:ext cx="3456384" cy="2393826"/>
          </a:xfrm>
          <a:prstGeom prst="rect">
            <a:avLst/>
          </a:prstGeom>
          <a:noFill/>
          <a:ln>
            <a:noFill/>
          </a:ln>
        </p:spPr>
      </p:pic>
      <p:pic>
        <p:nvPicPr>
          <p:cNvPr id="4" name="Picture 52">
            <a:extLst>
              <a:ext uri="{FF2B5EF4-FFF2-40B4-BE49-F238E27FC236}">
                <a16:creationId xmlns:a16="http://schemas.microsoft.com/office/drawing/2014/main" id="{8D3AB456-C72F-1A76-59A5-BB781718193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51521" y="3861048"/>
            <a:ext cx="1656183"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descr="大將水硯宣傳圖">
            <a:extLst>
              <a:ext uri="{FF2B5EF4-FFF2-40B4-BE49-F238E27FC236}">
                <a16:creationId xmlns:a16="http://schemas.microsoft.com/office/drawing/2014/main" id="{900B31A1-3CA9-22CF-BC3E-8F95912D56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720" y="3861048"/>
            <a:ext cx="3384376"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a:extLst>
              <a:ext uri="{FF2B5EF4-FFF2-40B4-BE49-F238E27FC236}">
                <a16:creationId xmlns:a16="http://schemas.microsoft.com/office/drawing/2014/main" id="{1CD55EE4-4CD7-4E33-3668-B204FBC92E2F}"/>
              </a:ext>
            </a:extLst>
          </p:cNvPr>
          <p:cNvSpPr txBox="1"/>
          <p:nvPr/>
        </p:nvSpPr>
        <p:spPr>
          <a:xfrm>
            <a:off x="5652119" y="3915494"/>
            <a:ext cx="3240360" cy="2492990"/>
          </a:xfrm>
          <a:prstGeom prst="rect">
            <a:avLst/>
          </a:prstGeom>
          <a:noFill/>
        </p:spPr>
        <p:txBody>
          <a:bodyPr wrap="square">
            <a:spAutoFit/>
          </a:bodyPr>
          <a:lstStyle/>
          <a:p>
            <a:pPr eaLnBrk="1" hangingPunct="1">
              <a:spcBef>
                <a:spcPts val="2000"/>
              </a:spcBef>
              <a:buClrTx/>
              <a:buSzTx/>
              <a:buFontTx/>
              <a:buNone/>
            </a:pPr>
            <a:r>
              <a:rPr kumimoji="0" lang="en-US" altLang="zh-TW" sz="1200" dirty="0">
                <a:latin typeface="標楷體" panose="03000509000000000000" pitchFamily="65" charset="-120"/>
                <a:ea typeface="標楷體" panose="03000509000000000000" pitchFamily="65" charset="-120"/>
              </a:rPr>
              <a:t>Ta Jiang shui </a:t>
            </a:r>
            <a:r>
              <a:rPr kumimoji="0" lang="en-US" altLang="zh-TW" sz="1200" dirty="0" err="1">
                <a:latin typeface="標楷體" panose="03000509000000000000" pitchFamily="65" charset="-120"/>
                <a:ea typeface="標楷體" panose="03000509000000000000" pitchFamily="65" charset="-120"/>
              </a:rPr>
              <a:t>yan</a:t>
            </a:r>
            <a:r>
              <a:rPr kumimoji="0" lang="en-US" altLang="zh-TW" sz="1200" dirty="0">
                <a:latin typeface="標楷體" panose="03000509000000000000" pitchFamily="65" charset="-120"/>
                <a:ea typeface="標楷體" panose="03000509000000000000" pitchFamily="65" charset="-120"/>
              </a:rPr>
              <a:t> Project          </a:t>
            </a:r>
            <a:br>
              <a:rPr kumimoji="0" lang="en-US" altLang="zh-TW" sz="1200" dirty="0">
                <a:latin typeface="標楷體" panose="03000509000000000000" pitchFamily="65" charset="-120"/>
                <a:ea typeface="標楷體" panose="03000509000000000000" pitchFamily="65" charset="-120"/>
              </a:rPr>
            </a:br>
            <a:r>
              <a:rPr kumimoji="0" lang="en-US" altLang="zh-TW" sz="1200" b="0" i="0" u="none" strike="noStrike" cap="none" normalizeH="0" baseline="0" dirty="0">
                <a:ln>
                  <a:noFill/>
                </a:ln>
                <a:solidFill>
                  <a:schemeClr val="tx1"/>
                </a:solidFill>
                <a:effectLst/>
                <a:latin typeface="Constantia" panose="02030602050306030303" pitchFamily="18" charset="0"/>
                <a:ea typeface="新細明體" panose="02020500000000000000" pitchFamily="18" charset="-120"/>
              </a:rPr>
              <a:t>The base area is 498 square meters/34 houses  in total</a:t>
            </a:r>
            <a:r>
              <a:rPr kumimoji="0" lang="en-US" altLang="zh-TW" sz="1200" dirty="0">
                <a:latin typeface="標楷體" panose="03000509000000000000" pitchFamily="65" charset="-120"/>
                <a:ea typeface="標楷體" panose="03000509000000000000" pitchFamily="65" charset="-120"/>
              </a:rPr>
              <a:t> 15stories above ground</a:t>
            </a:r>
            <a:r>
              <a:rPr kumimoji="0" lang="zh-TW" altLang="en-US" sz="1200" dirty="0">
                <a:latin typeface="標楷體" panose="03000509000000000000" pitchFamily="65" charset="-120"/>
                <a:ea typeface="標楷體" panose="03000509000000000000" pitchFamily="65" charset="-120"/>
              </a:rPr>
              <a:t>、</a:t>
            </a:r>
            <a:r>
              <a:rPr kumimoji="0" lang="en-US" altLang="zh-TW" sz="1200" dirty="0">
                <a:latin typeface="標楷體" panose="03000509000000000000" pitchFamily="65" charset="-120"/>
                <a:ea typeface="標楷體" panose="03000509000000000000" pitchFamily="65" charset="-120"/>
              </a:rPr>
              <a:t>4stories below ground</a:t>
            </a:r>
            <a:br>
              <a:rPr kumimoji="0" lang="en-US" altLang="zh-TW" sz="1200" dirty="0">
                <a:latin typeface="標楷體" panose="03000509000000000000" pitchFamily="65" charset="-120"/>
                <a:ea typeface="標楷體" panose="03000509000000000000" pitchFamily="65" charset="-120"/>
              </a:rPr>
            </a:br>
            <a:r>
              <a:rPr kumimoji="0" lang="en-US" altLang="zh-TW" sz="1200" dirty="0">
                <a:latin typeface="標楷體" panose="03000509000000000000" pitchFamily="65" charset="-120"/>
                <a:ea typeface="標楷體" panose="03000509000000000000" pitchFamily="65" charset="-120"/>
              </a:rPr>
              <a:t>Total sales amount</a:t>
            </a:r>
            <a:r>
              <a:rPr kumimoji="0" lang="zh-TW" altLang="en-US" sz="1200" dirty="0">
                <a:latin typeface="標楷體" panose="03000509000000000000" pitchFamily="65" charset="-120"/>
                <a:ea typeface="標楷體" panose="03000509000000000000" pitchFamily="65" charset="-120"/>
              </a:rPr>
              <a:t>：</a:t>
            </a:r>
            <a:r>
              <a:rPr kumimoji="0" lang="en-US" altLang="zh-TW" sz="1200" dirty="0">
                <a:latin typeface="標楷體" panose="03000509000000000000" pitchFamily="65" charset="-120"/>
                <a:ea typeface="標楷體" panose="03000509000000000000" pitchFamily="65" charset="-120"/>
              </a:rPr>
              <a:t>690 million</a:t>
            </a:r>
          </a:p>
          <a:p>
            <a:pPr eaLnBrk="1" hangingPunct="1">
              <a:spcBef>
                <a:spcPct val="0"/>
              </a:spcBef>
              <a:buClrTx/>
              <a:buSzTx/>
              <a:buFontTx/>
              <a:buNone/>
            </a:pPr>
            <a:r>
              <a:rPr kumimoji="0" lang="en-US" altLang="zh-TW" sz="1200" dirty="0">
                <a:latin typeface="標楷體" panose="03000509000000000000" pitchFamily="65" charset="-120"/>
                <a:ea typeface="標楷體" panose="03000509000000000000" pitchFamily="65" charset="-120"/>
              </a:rPr>
              <a:t>Features</a:t>
            </a:r>
            <a:r>
              <a:rPr kumimoji="0" lang="zh-TW" altLang="en-US" sz="1200" dirty="0">
                <a:latin typeface="標楷體" panose="03000509000000000000" pitchFamily="65" charset="-120"/>
                <a:ea typeface="標楷體" panose="03000509000000000000" pitchFamily="65" charset="-120"/>
              </a:rPr>
              <a:t>：</a:t>
            </a:r>
            <a:r>
              <a:rPr lang="en-US" altLang="zh-TW" sz="1200" kern="1200" dirty="0">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The project is located in the </a:t>
            </a:r>
            <a:r>
              <a:rPr lang="en-US" altLang="zh-TW" sz="1200" kern="1200" dirty="0" err="1">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Sanzhong</a:t>
            </a:r>
            <a:r>
              <a:rPr lang="en-US" altLang="zh-TW" sz="1200" kern="1200" dirty="0">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 </a:t>
            </a:r>
            <a:r>
              <a:rPr lang="en-US" altLang="zh-TW" sz="1200" kern="1200" dirty="0" err="1">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Renyi</a:t>
            </a:r>
            <a:r>
              <a:rPr lang="en-US" altLang="zh-TW" sz="1200" kern="1200" dirty="0">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 Rezoned Area, adjacent to the </a:t>
            </a:r>
            <a:r>
              <a:rPr lang="en-US" altLang="zh-TW" sz="1200" kern="1200" dirty="0" err="1">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Danshuihe</a:t>
            </a:r>
            <a:r>
              <a:rPr lang="en-US" altLang="zh-TW" sz="1200" kern="1200" dirty="0">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 Riverside </a:t>
            </a:r>
            <a:r>
              <a:rPr lang="en-US" altLang="zh-TW" sz="1200" kern="1200" dirty="0" err="1">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Sanzhong</a:t>
            </a:r>
            <a:r>
              <a:rPr lang="en-US" altLang="zh-TW" sz="1200" kern="1200" dirty="0">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 </a:t>
            </a:r>
            <a:r>
              <a:rPr lang="en-US" altLang="zh-TW" sz="1200" kern="1200" dirty="0" err="1">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Sanhe</a:t>
            </a:r>
            <a:r>
              <a:rPr lang="en-US" altLang="zh-TW" sz="1200" kern="1200" dirty="0">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 Longmen and other hot business districts, </a:t>
            </a:r>
            <a:r>
              <a:rPr lang="en-US" altLang="zh-TW" sz="1200" kern="1200" dirty="0" err="1">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Naozhongcuo</a:t>
            </a:r>
            <a:r>
              <a:rPr lang="en-US" altLang="zh-TW" sz="1200" kern="1200" dirty="0">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 Quiet, where the </a:t>
            </a:r>
            <a:r>
              <a:rPr lang="en-US" altLang="zh-TW" sz="1200" kern="1200" dirty="0" err="1">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Chongyang</a:t>
            </a:r>
            <a:r>
              <a:rPr lang="en-US" altLang="zh-TW" sz="1200" kern="1200" dirty="0">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 Bridge and the expressway converge, it is an excellent location in New Taipei City</a:t>
            </a:r>
            <a:endParaRPr lang="zh-TW" altLang="zh-TW" sz="1200" dirty="0">
              <a:effectLst/>
              <a:latin typeface="新細明體" panose="02020500000000000000" pitchFamily="18" charset="-120"/>
              <a:ea typeface="新細明體" panose="02020500000000000000" pitchFamily="18" charset="-120"/>
              <a:cs typeface="新細明體" panose="02020500000000000000" pitchFamily="18" charset="-120"/>
            </a:endParaRPr>
          </a:p>
        </p:txBody>
      </p:sp>
    </p:spTree>
    <p:extLst>
      <p:ext uri="{BB962C8B-B14F-4D97-AF65-F5344CB8AC3E}">
        <p14:creationId xmlns:p14="http://schemas.microsoft.com/office/powerpoint/2010/main" val="3195034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a:extLst>
              <a:ext uri="{FF2B5EF4-FFF2-40B4-BE49-F238E27FC236}">
                <a16:creationId xmlns:a16="http://schemas.microsoft.com/office/drawing/2014/main" id="{A9E9045A-6460-04B8-A6C0-258ECFDFF2C2}"/>
              </a:ext>
            </a:extLst>
          </p:cNvPr>
          <p:cNvSpPr>
            <a:spLocks noGrp="1"/>
          </p:cNvSpPr>
          <p:nvPr>
            <p:ph type="title"/>
          </p:nvPr>
        </p:nvSpPr>
        <p:spPr>
          <a:xfrm>
            <a:off x="684213" y="549275"/>
            <a:ext cx="7772400" cy="2519363"/>
          </a:xfrm>
        </p:spPr>
        <p:txBody>
          <a:bodyPr anchor="t"/>
          <a:lstStyle/>
          <a:p>
            <a:pPr algn="ctr" eaLnBrk="1" hangingPunct="1"/>
            <a:r>
              <a:rPr lang="en-US" altLang="zh-TW" sz="2000" dirty="0"/>
              <a:t>Construction in Progress</a:t>
            </a:r>
            <a:r>
              <a:rPr lang="zh-TW" altLang="en-US" sz="2000" dirty="0"/>
              <a:t> </a:t>
            </a:r>
            <a:br>
              <a:rPr lang="en-US" altLang="zh-TW" sz="3500" dirty="0"/>
            </a:br>
            <a:br>
              <a:rPr lang="en-US" altLang="zh-TW" sz="3500" dirty="0"/>
            </a:br>
            <a:br>
              <a:rPr lang="en-US" altLang="zh-TW" sz="3500" dirty="0"/>
            </a:br>
            <a:br>
              <a:rPr lang="en-US" altLang="zh-TW" sz="3500" dirty="0"/>
            </a:br>
            <a:br>
              <a:rPr lang="en-US" altLang="zh-TW" sz="3500" dirty="0"/>
            </a:br>
            <a:br>
              <a:rPr lang="en-US" altLang="zh-TW" sz="3500" dirty="0"/>
            </a:br>
            <a:r>
              <a:rPr lang="zh-TW" altLang="en-US" sz="3500" dirty="0"/>
              <a:t> </a:t>
            </a:r>
            <a:endParaRPr lang="zh-TW" altLang="en-US" sz="3500" b="1" dirty="0">
              <a:latin typeface="微軟正黑體" panose="020B0604030504040204" pitchFamily="34" charset="-120"/>
            </a:endParaRPr>
          </a:p>
        </p:txBody>
      </p:sp>
      <p:graphicFrame>
        <p:nvGraphicFramePr>
          <p:cNvPr id="9278" name="Group 62">
            <a:extLst>
              <a:ext uri="{FF2B5EF4-FFF2-40B4-BE49-F238E27FC236}">
                <a16:creationId xmlns:a16="http://schemas.microsoft.com/office/drawing/2014/main" id="{8F2D2146-856D-231B-C544-4579B08EB392}"/>
              </a:ext>
            </a:extLst>
          </p:cNvPr>
          <p:cNvGraphicFramePr>
            <a:graphicFrameLocks noGrp="1"/>
          </p:cNvGraphicFramePr>
          <p:nvPr>
            <p:ph idx="1"/>
            <p:extLst>
              <p:ext uri="{D42A27DB-BD31-4B8C-83A1-F6EECF244321}">
                <p14:modId xmlns:p14="http://schemas.microsoft.com/office/powerpoint/2010/main" val="1278824371"/>
              </p:ext>
            </p:extLst>
          </p:nvPr>
        </p:nvGraphicFramePr>
        <p:xfrm>
          <a:off x="611188" y="1268413"/>
          <a:ext cx="8362950" cy="2588630"/>
        </p:xfrm>
        <a:graphic>
          <a:graphicData uri="http://schemas.openxmlformats.org/drawingml/2006/table">
            <a:tbl>
              <a:tblPr/>
              <a:tblGrid>
                <a:gridCol w="1953340">
                  <a:extLst>
                    <a:ext uri="{9D8B030D-6E8A-4147-A177-3AD203B41FA5}">
                      <a16:colId xmlns:a16="http://schemas.microsoft.com/office/drawing/2014/main" val="20000"/>
                    </a:ext>
                  </a:extLst>
                </a:gridCol>
                <a:gridCol w="1502570">
                  <a:extLst>
                    <a:ext uri="{9D8B030D-6E8A-4147-A177-3AD203B41FA5}">
                      <a16:colId xmlns:a16="http://schemas.microsoft.com/office/drawing/2014/main" val="20001"/>
                    </a:ext>
                  </a:extLst>
                </a:gridCol>
                <a:gridCol w="1231836">
                  <a:extLst>
                    <a:ext uri="{9D8B030D-6E8A-4147-A177-3AD203B41FA5}">
                      <a16:colId xmlns:a16="http://schemas.microsoft.com/office/drawing/2014/main" val="2651505023"/>
                    </a:ext>
                  </a:extLst>
                </a:gridCol>
                <a:gridCol w="1231836">
                  <a:extLst>
                    <a:ext uri="{9D8B030D-6E8A-4147-A177-3AD203B41FA5}">
                      <a16:colId xmlns:a16="http://schemas.microsoft.com/office/drawing/2014/main" val="20002"/>
                    </a:ext>
                  </a:extLst>
                </a:gridCol>
                <a:gridCol w="982762">
                  <a:extLst>
                    <a:ext uri="{9D8B030D-6E8A-4147-A177-3AD203B41FA5}">
                      <a16:colId xmlns:a16="http://schemas.microsoft.com/office/drawing/2014/main" val="20003"/>
                    </a:ext>
                  </a:extLst>
                </a:gridCol>
                <a:gridCol w="1460606">
                  <a:extLst>
                    <a:ext uri="{9D8B030D-6E8A-4147-A177-3AD203B41FA5}">
                      <a16:colId xmlns:a16="http://schemas.microsoft.com/office/drawing/2014/main" val="20004"/>
                    </a:ext>
                  </a:extLst>
                </a:gridCol>
              </a:tblGrid>
              <a:tr h="569691">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Project </a:t>
                      </a:r>
                      <a:endParaRPr kumimoji="0" lang="zh-TW" altLang="en-US"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Location</a:t>
                      </a:r>
                      <a:endParaRPr kumimoji="0" lang="zh-TW" altLang="en-US"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Units</a:t>
                      </a:r>
                      <a:endParaRPr kumimoji="0" lang="zh-TW" altLang="en-US"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Expected date of occupancy permit</a:t>
                      </a: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Base area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rPr>
                        <a:t>(  ping )</a:t>
                      </a:r>
                      <a:endParaRPr kumimoji="0" lang="zh-TW" altLang="en-US" sz="1400" b="0" i="0" u="none" strike="noStrike" cap="none" normalizeH="0" baseline="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kern="1200" cap="none" normalizeH="0" baseline="0" dirty="0">
                          <a:ln>
                            <a:noFill/>
                          </a:ln>
                          <a:solidFill>
                            <a:schemeClr val="tx1"/>
                          </a:solidFill>
                          <a:effectLst/>
                          <a:latin typeface="新細明體" panose="02020500000000000000" pitchFamily="18" charset="-120"/>
                          <a:ea typeface="新細明體" panose="02020500000000000000" pitchFamily="18" charset="-120"/>
                          <a:cs typeface="+mn-cs"/>
                        </a:rPr>
                        <a:t>Total Sales Amount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kern="1200" cap="none" normalizeH="0" baseline="0" dirty="0">
                          <a:ln>
                            <a:noFill/>
                          </a:ln>
                          <a:solidFill>
                            <a:schemeClr val="tx1"/>
                          </a:solidFill>
                          <a:effectLst/>
                          <a:latin typeface="新細明體" panose="02020500000000000000" pitchFamily="18" charset="-120"/>
                          <a:ea typeface="新細明體" panose="02020500000000000000" pitchFamily="18" charset="-120"/>
                          <a:cs typeface="+mn-cs"/>
                        </a:rPr>
                        <a:t>(NT$100million)</a:t>
                      </a:r>
                      <a:endParaRPr kumimoji="0" lang="zh-TW" altLang="en-US" sz="1400" b="1" i="0" u="none" strike="noStrike" kern="1200" cap="none" normalizeH="0" baseline="0" dirty="0">
                        <a:ln>
                          <a:noFill/>
                        </a:ln>
                        <a:solidFill>
                          <a:schemeClr val="tx1"/>
                        </a:solidFill>
                        <a:effectLst/>
                        <a:latin typeface="新細明體" panose="02020500000000000000" pitchFamily="18" charset="-120"/>
                        <a:ea typeface="新細明體" panose="02020500000000000000" pitchFamily="18" charset="-120"/>
                        <a:cs typeface="+mn-cs"/>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8CABEE"/>
                        </a:gs>
                        <a:gs pos="50000">
                          <a:srgbClr val="BACBF2"/>
                        </a:gs>
                        <a:gs pos="100000">
                          <a:srgbClr val="DEE5F8"/>
                        </a:gs>
                      </a:gsLst>
                      <a:lin ang="2700000" scaled="1"/>
                    </a:gradFill>
                  </a:tcPr>
                </a:tc>
                <a:extLst>
                  <a:ext uri="{0D108BD9-81ED-4DB2-BD59-A6C34878D82A}">
                    <a16:rowId xmlns:a16="http://schemas.microsoft.com/office/drawing/2014/main" val="10000"/>
                  </a:ext>
                </a:extLst>
              </a:tr>
              <a:tr h="0">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zh-TW" sz="1200" dirty="0"/>
                        <a:t>Ta Jiang</a:t>
                      </a:r>
                      <a:r>
                        <a:rPr lang="en-US" altLang="zh-TW" sz="1200" baseline="0" dirty="0">
                          <a:solidFill>
                            <a:schemeClr val="tx1"/>
                          </a:solidFill>
                        </a:rPr>
                        <a:t> </a:t>
                      </a:r>
                      <a:r>
                        <a:rPr kumimoji="0" lang="en-US" altLang="zh-TW" sz="1200" dirty="0">
                          <a:latin typeface="標楷體" panose="03000509000000000000" pitchFamily="65" charset="-120"/>
                          <a:ea typeface="標楷體" panose="03000509000000000000" pitchFamily="65" charset="-120"/>
                        </a:rPr>
                        <a:t> shui </a:t>
                      </a:r>
                      <a:r>
                        <a:rPr kumimoji="0" lang="en-US" altLang="zh-TW" sz="1200" dirty="0" err="1">
                          <a:latin typeface="標楷體" panose="03000509000000000000" pitchFamily="65" charset="-120"/>
                          <a:ea typeface="標楷體" panose="03000509000000000000" pitchFamily="65" charset="-120"/>
                        </a:rPr>
                        <a:t>yan</a:t>
                      </a:r>
                      <a:r>
                        <a:rPr kumimoji="0" lang="en-US" altLang="zh-TW" sz="1200" dirty="0">
                          <a:latin typeface="標楷體" panose="03000509000000000000" pitchFamily="65" charset="-120"/>
                          <a:ea typeface="標楷體" panose="03000509000000000000" pitchFamily="65" charset="-120"/>
                        </a:rPr>
                        <a:t> </a:t>
                      </a: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err="1">
                          <a:ln>
                            <a:noFill/>
                          </a:ln>
                          <a:solidFill>
                            <a:schemeClr val="tx1"/>
                          </a:solidFill>
                          <a:effectLst/>
                          <a:latin typeface="新細明體" panose="02020500000000000000" pitchFamily="18" charset="-120"/>
                          <a:ea typeface="新細明體" panose="02020500000000000000" pitchFamily="18" charset="-120"/>
                        </a:rPr>
                        <a:t>Hsin-chuang</a:t>
                      </a: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 Dist </a:t>
                      </a: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34</a:t>
                      </a: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2024</a:t>
                      </a: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498</a:t>
                      </a: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6.9</a:t>
                      </a: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TW" sz="1200" dirty="0"/>
                        <a:t>Ta Jiang</a:t>
                      </a:r>
                      <a:r>
                        <a:rPr lang="en-US" altLang="zh-TW" sz="1200" baseline="0" dirty="0">
                          <a:solidFill>
                            <a:schemeClr val="tx1"/>
                          </a:solidFill>
                        </a:rPr>
                        <a:t>  celebrity alley</a:t>
                      </a:r>
                      <a:endParaRPr lang="en-US" altLang="zh-TW" sz="1100" baseline="0" dirty="0">
                        <a:solidFill>
                          <a:schemeClr val="tx1"/>
                        </a:solidFill>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zh-TW" altLang="en-US" sz="1200" baseline="0" dirty="0">
                          <a:solidFill>
                            <a:schemeClr val="tx1"/>
                          </a:solidFill>
                        </a:rPr>
                        <a:t>       </a:t>
                      </a:r>
                      <a:r>
                        <a:rPr lang="en-US" altLang="zh-TW" sz="1200" baseline="0" dirty="0">
                          <a:solidFill>
                            <a:schemeClr val="tx1"/>
                          </a:solidFill>
                        </a:rPr>
                        <a:t>Da an </a:t>
                      </a:r>
                      <a:r>
                        <a:rPr lang="en-US" altLang="zh-TW" sz="1200" baseline="0" dirty="0" err="1">
                          <a:solidFill>
                            <a:schemeClr val="tx1"/>
                          </a:solidFill>
                        </a:rPr>
                        <a:t>Dist</a:t>
                      </a:r>
                      <a:endParaRPr lang="zh-TW" altLang="en-US" sz="1200" baseline="0" dirty="0">
                        <a:solidFill>
                          <a:schemeClr val="tx1"/>
                        </a:solidFill>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26</a:t>
                      </a: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2025</a:t>
                      </a: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157</a:t>
                      </a: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11.5</a:t>
                      </a: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1290814"/>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cap="none" normalizeH="0" baseline="0" dirty="0">
                          <a:ln>
                            <a:noFill/>
                          </a:ln>
                          <a:solidFill>
                            <a:schemeClr val="tx1"/>
                          </a:solidFill>
                          <a:effectLst/>
                          <a:latin typeface="新細明體" panose="02020500000000000000" pitchFamily="18" charset="-120"/>
                          <a:ea typeface="+mn-ea"/>
                        </a:rPr>
                        <a:t>Taipei City, </a:t>
                      </a:r>
                      <a:r>
                        <a:rPr kumimoji="0" lang="en-US" altLang="zh-TW" sz="1200" b="0" i="0" u="none" strike="noStrike" cap="none" normalizeH="0" baseline="0" dirty="0" err="1">
                          <a:ln>
                            <a:noFill/>
                          </a:ln>
                          <a:solidFill>
                            <a:schemeClr val="tx1"/>
                          </a:solidFill>
                          <a:effectLst/>
                          <a:latin typeface="新細明體" panose="02020500000000000000" pitchFamily="18" charset="-120"/>
                          <a:ea typeface="+mn-ea"/>
                        </a:rPr>
                        <a:t>Shilin</a:t>
                      </a:r>
                      <a:r>
                        <a:rPr kumimoji="0" lang="en-US" altLang="zh-TW" sz="1200" b="0" i="0" u="none" strike="noStrike" cap="none" normalizeH="0" baseline="0" dirty="0">
                          <a:ln>
                            <a:noFill/>
                          </a:ln>
                          <a:solidFill>
                            <a:schemeClr val="tx1"/>
                          </a:solidFill>
                          <a:effectLst/>
                          <a:latin typeface="新細明體" panose="02020500000000000000" pitchFamily="18" charset="-120"/>
                          <a:ea typeface="+mn-ea"/>
                        </a:rPr>
                        <a:t> </a:t>
                      </a:r>
                      <a:r>
                        <a:rPr kumimoji="0" lang="en-US" altLang="zh-TW" sz="1200" b="0" i="0" u="none" strike="noStrike" cap="none" normalizeH="0" baseline="0" dirty="0" err="1">
                          <a:ln>
                            <a:noFill/>
                          </a:ln>
                          <a:solidFill>
                            <a:schemeClr val="tx1"/>
                          </a:solidFill>
                          <a:effectLst/>
                          <a:latin typeface="新細明體" panose="02020500000000000000" pitchFamily="18" charset="-120"/>
                          <a:ea typeface="+mn-ea"/>
                        </a:rPr>
                        <a:t>Dist</a:t>
                      </a:r>
                      <a:r>
                        <a:rPr kumimoji="0" lang="en-US" altLang="zh-TW" sz="1200" b="0" i="0" u="none" strike="noStrike" cap="none" normalizeH="0" baseline="0" dirty="0">
                          <a:ln>
                            <a:noFill/>
                          </a:ln>
                          <a:solidFill>
                            <a:schemeClr val="tx1"/>
                          </a:solidFill>
                          <a:effectLst/>
                          <a:latin typeface="新細明體" panose="02020500000000000000" pitchFamily="18" charset="-120"/>
                          <a:ea typeface="+mn-ea"/>
                        </a:rPr>
                        <a:t>, </a:t>
                      </a:r>
                      <a:r>
                        <a:rPr kumimoji="0" lang="en-US" altLang="zh-TW" sz="1200" b="0" i="0" u="none" strike="noStrike" cap="none" normalizeH="0" baseline="0" dirty="0" err="1">
                          <a:ln>
                            <a:noFill/>
                          </a:ln>
                          <a:solidFill>
                            <a:schemeClr val="tx1"/>
                          </a:solidFill>
                          <a:effectLst/>
                          <a:latin typeface="新細明體" panose="02020500000000000000" pitchFamily="18" charset="-120"/>
                          <a:ea typeface="+mn-ea"/>
                        </a:rPr>
                        <a:t>Tianmu</a:t>
                      </a:r>
                      <a:r>
                        <a:rPr kumimoji="0" lang="en-US" altLang="zh-TW" sz="1200" b="0" i="0" u="none" strike="noStrike" cap="none" normalizeH="0" baseline="0" dirty="0">
                          <a:ln>
                            <a:noFill/>
                          </a:ln>
                          <a:solidFill>
                            <a:schemeClr val="tx1"/>
                          </a:solidFill>
                          <a:effectLst/>
                          <a:latin typeface="新細明體" panose="02020500000000000000" pitchFamily="18" charset="-120"/>
                          <a:ea typeface="+mn-ea"/>
                        </a:rPr>
                        <a:t> Sec</a:t>
                      </a:r>
                      <a:endParaRPr kumimoji="0" lang="zh-TW" altLang="en-US" sz="1200" b="0" i="0" u="none" strike="noStrike" cap="none" normalizeH="0" baseline="0" dirty="0">
                        <a:ln>
                          <a:noFill/>
                        </a:ln>
                        <a:solidFill>
                          <a:schemeClr val="tx1"/>
                        </a:solidFill>
                        <a:effectLst/>
                        <a:latin typeface="新細明體" panose="02020500000000000000" pitchFamily="18" charset="-120"/>
                        <a:ea typeface="+mn-ea"/>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err="1">
                          <a:ln>
                            <a:noFill/>
                          </a:ln>
                          <a:solidFill>
                            <a:schemeClr val="tx1"/>
                          </a:solidFill>
                          <a:effectLst/>
                          <a:latin typeface="新細明體" panose="02020500000000000000" pitchFamily="18" charset="-120"/>
                          <a:ea typeface="新細明體" panose="02020500000000000000" pitchFamily="18" charset="-120"/>
                        </a:rPr>
                        <a:t>Shilin</a:t>
                      </a: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 </a:t>
                      </a:r>
                      <a:r>
                        <a:rPr kumimoji="0" lang="en-US" altLang="zh-TW" sz="1200" b="0" i="0" u="none" strike="noStrike" cap="none" normalizeH="0" baseline="0" dirty="0" err="1">
                          <a:ln>
                            <a:noFill/>
                          </a:ln>
                          <a:solidFill>
                            <a:schemeClr val="tx1"/>
                          </a:solidFill>
                          <a:effectLst/>
                          <a:latin typeface="新細明體" panose="02020500000000000000" pitchFamily="18" charset="-120"/>
                          <a:ea typeface="新細明體" panose="02020500000000000000" pitchFamily="18" charset="-120"/>
                        </a:rPr>
                        <a:t>Dist</a:t>
                      </a: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23</a:t>
                      </a: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2025</a:t>
                      </a: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259</a:t>
                      </a: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9.5</a:t>
                      </a: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58369891"/>
                  </a:ext>
                </a:extLst>
              </a:tr>
              <a:tr h="302782">
                <a:tc gridSpan="5">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Total</a:t>
                      </a: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27.9</a:t>
                      </a:r>
                      <a:endParaRPr kumimoji="0" lang="zh-TW" altLang="en-US" sz="12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endParaRPr>
                    </a:p>
                  </a:txBody>
                  <a:tcPr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 name="文字方塊 8">
            <a:extLst>
              <a:ext uri="{FF2B5EF4-FFF2-40B4-BE49-F238E27FC236}">
                <a16:creationId xmlns:a16="http://schemas.microsoft.com/office/drawing/2014/main" id="{1437DB9C-34F9-30BE-94F0-70E7FEF51616}"/>
              </a:ext>
            </a:extLst>
          </p:cNvPr>
          <p:cNvSpPr txBox="1"/>
          <p:nvPr/>
        </p:nvSpPr>
        <p:spPr>
          <a:xfrm>
            <a:off x="227013" y="0"/>
            <a:ext cx="8666162" cy="523875"/>
          </a:xfrm>
          <a:prstGeom prst="rect">
            <a:avLst/>
          </a:prstGeom>
          <a:noFill/>
        </p:spPr>
        <p:txBody>
          <a:bodyPr>
            <a:spAutoFit/>
          </a:bodyPr>
          <a:lstStyle/>
          <a:p>
            <a:pPr eaLnBrk="1" fontAlgn="auto" hangingPunct="1">
              <a:spcBef>
                <a:spcPts val="0"/>
              </a:spcBef>
              <a:spcAft>
                <a:spcPts val="0"/>
              </a:spcAft>
              <a:defRPr/>
            </a:pPr>
            <a:r>
              <a:rPr kumimoji="0" lang="en-US" altLang="zh-TW" sz="2800" b="1" dirty="0">
                <a:solidFill>
                  <a:sysClr val="windowText" lastClr="000000"/>
                </a:solidFill>
                <a:latin typeface="+mj-ea"/>
                <a:ea typeface="+mj-ea"/>
              </a:rPr>
              <a:t>Operation Overview-Construction Department</a:t>
            </a:r>
            <a:endParaRPr kumimoji="0" lang="zh-TW" altLang="en-US" sz="2800" b="1" dirty="0">
              <a:solidFill>
                <a:sysClr val="windowText" lastClr="000000"/>
              </a:solidFill>
              <a:latin typeface="+mj-ea"/>
              <a:ea typeface="+mj-ea"/>
            </a:endParaRPr>
          </a:p>
        </p:txBody>
      </p:sp>
      <p:pic>
        <p:nvPicPr>
          <p:cNvPr id="2" name="內容版面配置區 2">
            <a:extLst>
              <a:ext uri="{FF2B5EF4-FFF2-40B4-BE49-F238E27FC236}">
                <a16:creationId xmlns:a16="http://schemas.microsoft.com/office/drawing/2014/main" id="{7DAA3294-AF01-5890-7EA6-7A14050E8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051092"/>
            <a:ext cx="2087910" cy="260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6DF308F-52FC-D98C-F7D4-3F6951883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5" y="4051092"/>
            <a:ext cx="2016224" cy="260212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836D637F-1A6F-EAB8-AEF6-1CDD16A8EB43}"/>
              </a:ext>
            </a:extLst>
          </p:cNvPr>
          <p:cNvSpPr txBox="1"/>
          <p:nvPr/>
        </p:nvSpPr>
        <p:spPr>
          <a:xfrm>
            <a:off x="2627784" y="4051092"/>
            <a:ext cx="2160240" cy="2339102"/>
          </a:xfrm>
          <a:prstGeom prst="rect">
            <a:avLst/>
          </a:prstGeom>
          <a:noFill/>
        </p:spPr>
        <p:txBody>
          <a:bodyPr wrap="square">
            <a:spAutoFit/>
          </a:bodyPr>
          <a:lstStyle/>
          <a:p>
            <a:pPr eaLnBrk="1" hangingPunct="1">
              <a:spcBef>
                <a:spcPts val="0"/>
              </a:spcBef>
              <a:buClrTx/>
              <a:buSzTx/>
              <a:buNone/>
            </a:pPr>
            <a:r>
              <a:rPr lang="en-US" altLang="zh-TW" sz="1400" dirty="0"/>
              <a:t>Ta Jiang</a:t>
            </a:r>
            <a:r>
              <a:rPr lang="en-US" altLang="zh-TW" sz="1400" baseline="0" dirty="0">
                <a:solidFill>
                  <a:schemeClr val="tx1"/>
                </a:solidFill>
              </a:rPr>
              <a:t> celebrity alley</a:t>
            </a:r>
          </a:p>
          <a:p>
            <a:pPr eaLnBrk="1" hangingPunct="1">
              <a:spcBef>
                <a:spcPts val="0"/>
              </a:spcBef>
              <a:buClrTx/>
              <a:buSzTx/>
              <a:buNone/>
            </a:pPr>
            <a:r>
              <a:rPr lang="zh-TW" altLang="en-US" sz="1200" dirty="0"/>
              <a:t> </a:t>
            </a:r>
            <a:r>
              <a:rPr kumimoji="0" lang="en-US" altLang="zh-TW" sz="1200" dirty="0" err="1">
                <a:latin typeface="標楷體" panose="03000509000000000000" pitchFamily="65" charset="-120"/>
                <a:ea typeface="標楷體" panose="03000509000000000000" pitchFamily="65" charset="-120"/>
              </a:rPr>
              <a:t>Product:pure</a:t>
            </a:r>
            <a:r>
              <a:rPr kumimoji="0" lang="en-US" altLang="zh-TW" sz="1200" dirty="0">
                <a:latin typeface="標楷體" panose="03000509000000000000" pitchFamily="65" charset="-120"/>
                <a:ea typeface="標楷體" panose="03000509000000000000" pitchFamily="65" charset="-120"/>
              </a:rPr>
              <a:t> residential</a:t>
            </a:r>
            <a:br>
              <a:rPr kumimoji="0" lang="en-US" altLang="zh-TW" sz="1200" dirty="0">
                <a:latin typeface="標楷體" panose="03000509000000000000" pitchFamily="65" charset="-120"/>
                <a:ea typeface="標楷體" panose="03000509000000000000" pitchFamily="65" charset="-120"/>
              </a:rPr>
            </a:br>
            <a:r>
              <a:rPr kumimoji="0" lang="en-US" altLang="zh-TW" sz="1200" dirty="0">
                <a:latin typeface="標楷體" panose="03000509000000000000" pitchFamily="65" charset="-120"/>
                <a:ea typeface="標楷體" panose="03000509000000000000" pitchFamily="65" charset="-120"/>
              </a:rPr>
              <a:t>planning:9 stories above ground</a:t>
            </a:r>
            <a:r>
              <a:rPr kumimoji="0" lang="zh-TW" altLang="en-US" sz="1200" dirty="0">
                <a:latin typeface="標楷體" panose="03000509000000000000" pitchFamily="65" charset="-120"/>
                <a:ea typeface="標楷體" panose="03000509000000000000" pitchFamily="65" charset="-120"/>
              </a:rPr>
              <a:t>、</a:t>
            </a:r>
            <a:r>
              <a:rPr kumimoji="0" lang="en-US" altLang="zh-TW" sz="1200" dirty="0">
                <a:latin typeface="標楷體" panose="03000509000000000000" pitchFamily="65" charset="-120"/>
                <a:ea typeface="標楷體" panose="03000509000000000000" pitchFamily="65" charset="-120"/>
              </a:rPr>
              <a:t>4 stories below ground</a:t>
            </a:r>
          </a:p>
          <a:p>
            <a:pPr eaLnBrk="1" hangingPunct="1">
              <a:spcBef>
                <a:spcPct val="0"/>
              </a:spcBef>
              <a:buClrTx/>
              <a:buSzTx/>
              <a:buNone/>
            </a:pPr>
            <a:r>
              <a:rPr kumimoji="0" lang="en-US" altLang="zh-TW" sz="1200" dirty="0">
                <a:latin typeface="標楷體" panose="03000509000000000000" pitchFamily="65" charset="-120"/>
                <a:ea typeface="標楷體" panose="03000509000000000000" pitchFamily="65" charset="-120"/>
              </a:rPr>
              <a:t>Features</a:t>
            </a:r>
            <a:r>
              <a:rPr kumimoji="0" lang="zh-TW" altLang="en-US" sz="1200" dirty="0">
                <a:latin typeface="標楷體" panose="03000509000000000000" pitchFamily="65" charset="-120"/>
                <a:ea typeface="標楷體" panose="03000509000000000000" pitchFamily="65" charset="-120"/>
              </a:rPr>
              <a:t>：</a:t>
            </a:r>
            <a:r>
              <a:rPr lang="en-US" altLang="zh-TW" sz="1200" kern="100" dirty="0">
                <a:effectLst/>
                <a:latin typeface="標楷體" panose="03000509000000000000" pitchFamily="65" charset="-120"/>
                <a:cs typeface="Times New Roman" panose="02020603050405020304" pitchFamily="18" charset="0"/>
              </a:rPr>
              <a:t>The project is located at Lane 26,</a:t>
            </a:r>
            <a:r>
              <a:rPr lang="en-US" altLang="zh-TW" sz="1200" dirty="0">
                <a:effectLst/>
                <a:latin typeface="標楷體" panose="03000509000000000000" pitchFamily="65" charset="-120"/>
                <a:ea typeface="新細明體" panose="02020500000000000000" pitchFamily="18" charset="-120"/>
                <a:cs typeface="新細明體" panose="02020500000000000000" pitchFamily="18" charset="-120"/>
              </a:rPr>
              <a:t> Section 4, Zhongxiao East Road, Taipei City, near MRT Zhongxiao </a:t>
            </a:r>
            <a:r>
              <a:rPr lang="en-US" altLang="zh-TW" sz="1200" dirty="0" err="1">
                <a:effectLst/>
                <a:latin typeface="標楷體" panose="03000509000000000000" pitchFamily="65" charset="-120"/>
                <a:ea typeface="新細明體" panose="02020500000000000000" pitchFamily="18" charset="-120"/>
                <a:cs typeface="新細明體" panose="02020500000000000000" pitchFamily="18" charset="-120"/>
              </a:rPr>
              <a:t>Fuxing</a:t>
            </a:r>
            <a:r>
              <a:rPr lang="en-US" altLang="zh-TW" sz="1200" dirty="0">
                <a:effectLst/>
                <a:latin typeface="標楷體" panose="03000509000000000000" pitchFamily="65" charset="-120"/>
                <a:ea typeface="新細明體" panose="02020500000000000000" pitchFamily="18" charset="-120"/>
                <a:cs typeface="新細明體" panose="02020500000000000000" pitchFamily="18" charset="-120"/>
              </a:rPr>
              <a:t> Station and Zhongxiao SOGO business districts</a:t>
            </a:r>
            <a:endParaRPr lang="zh-TW" altLang="zh-TW" sz="1200" dirty="0">
              <a:effectLst/>
              <a:latin typeface="新細明體" panose="02020500000000000000" pitchFamily="18" charset="-120"/>
              <a:ea typeface="新細明體" panose="02020500000000000000" pitchFamily="18" charset="-120"/>
              <a:cs typeface="新細明體" panose="02020500000000000000" pitchFamily="18" charset="-120"/>
            </a:endParaRPr>
          </a:p>
        </p:txBody>
      </p:sp>
      <p:sp>
        <p:nvSpPr>
          <p:cNvPr id="7" name="文字方塊 6">
            <a:extLst>
              <a:ext uri="{FF2B5EF4-FFF2-40B4-BE49-F238E27FC236}">
                <a16:creationId xmlns:a16="http://schemas.microsoft.com/office/drawing/2014/main" id="{7DD396DC-8491-97A4-6A7B-717EC281A240}"/>
              </a:ext>
            </a:extLst>
          </p:cNvPr>
          <p:cNvSpPr txBox="1"/>
          <p:nvPr/>
        </p:nvSpPr>
        <p:spPr>
          <a:xfrm rot="10800000" flipV="1">
            <a:off x="6886222" y="4187180"/>
            <a:ext cx="2087909" cy="215443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1" i="0" u="none" strike="noStrike" cap="none" normalizeH="0" baseline="0" dirty="0" err="1">
                <a:ln>
                  <a:noFill/>
                </a:ln>
                <a:solidFill>
                  <a:schemeClr val="tx1"/>
                </a:solidFill>
                <a:effectLst/>
                <a:latin typeface="新細明體" panose="02020500000000000000" pitchFamily="18" charset="-120"/>
                <a:ea typeface="+mn-ea"/>
              </a:rPr>
              <a:t>Shilin</a:t>
            </a:r>
            <a:r>
              <a:rPr kumimoji="0" lang="en-US" altLang="zh-TW" sz="1400" b="1" i="0" u="none" strike="noStrike" cap="none" normalizeH="0" baseline="0" dirty="0">
                <a:ln>
                  <a:noFill/>
                </a:ln>
                <a:solidFill>
                  <a:schemeClr val="tx1"/>
                </a:solidFill>
                <a:effectLst/>
                <a:latin typeface="新細明體" panose="02020500000000000000" pitchFamily="18" charset="-120"/>
                <a:ea typeface="+mn-ea"/>
              </a:rPr>
              <a:t> </a:t>
            </a:r>
            <a:r>
              <a:rPr kumimoji="0" lang="en-US" altLang="zh-TW" sz="1400" b="1" i="0" u="none" strike="noStrike" cap="none" normalizeH="0" baseline="0" dirty="0" err="1">
                <a:ln>
                  <a:noFill/>
                </a:ln>
                <a:solidFill>
                  <a:schemeClr val="tx1"/>
                </a:solidFill>
                <a:effectLst/>
                <a:latin typeface="新細明體" panose="02020500000000000000" pitchFamily="18" charset="-120"/>
                <a:ea typeface="+mn-ea"/>
              </a:rPr>
              <a:t>Dist</a:t>
            </a:r>
            <a:r>
              <a:rPr kumimoji="0" lang="en-US" altLang="zh-TW" sz="1400" b="1" i="0" u="none" strike="noStrike" cap="none" normalizeH="0" baseline="0" dirty="0">
                <a:ln>
                  <a:noFill/>
                </a:ln>
                <a:solidFill>
                  <a:schemeClr val="tx1"/>
                </a:solidFill>
                <a:effectLst/>
                <a:latin typeface="新細明體" panose="02020500000000000000" pitchFamily="18" charset="-120"/>
                <a:ea typeface="+mn-ea"/>
              </a:rPr>
              <a:t>, </a:t>
            </a:r>
            <a:r>
              <a:rPr kumimoji="0" lang="en-US" altLang="zh-TW" sz="1400" b="1" i="0" u="none" strike="noStrike" cap="none" normalizeH="0" baseline="0" dirty="0" err="1">
                <a:ln>
                  <a:noFill/>
                </a:ln>
                <a:solidFill>
                  <a:schemeClr val="tx1"/>
                </a:solidFill>
                <a:effectLst/>
                <a:latin typeface="新細明體" panose="02020500000000000000" pitchFamily="18" charset="-120"/>
                <a:ea typeface="+mn-ea"/>
              </a:rPr>
              <a:t>Tianmu</a:t>
            </a:r>
            <a:r>
              <a:rPr kumimoji="0" lang="en-US" altLang="zh-TW" sz="1400" b="1" i="0" u="none" strike="noStrike" cap="none" normalizeH="0" baseline="0" dirty="0">
                <a:ln>
                  <a:noFill/>
                </a:ln>
                <a:solidFill>
                  <a:schemeClr val="tx1"/>
                </a:solidFill>
                <a:effectLst/>
                <a:latin typeface="新細明體" panose="02020500000000000000" pitchFamily="18" charset="-120"/>
                <a:ea typeface="+mn-ea"/>
              </a:rPr>
              <a:t> Sec</a:t>
            </a:r>
            <a:endParaRPr kumimoji="0" lang="zh-TW" altLang="en-US" sz="1400" b="1" i="0" u="none" strike="noStrike" cap="none" normalizeH="0" baseline="0" dirty="0">
              <a:ln>
                <a:noFill/>
              </a:ln>
              <a:solidFill>
                <a:schemeClr val="tx1"/>
              </a:solidFill>
              <a:effectLst/>
              <a:latin typeface="新細明體" panose="02020500000000000000" pitchFamily="18" charset="-120"/>
              <a:ea typeface="+mn-ea"/>
            </a:endParaRPr>
          </a:p>
          <a:p>
            <a:pPr eaLnBrk="1" hangingPunct="1">
              <a:spcBef>
                <a:spcPts val="0"/>
              </a:spcBef>
              <a:buClrTx/>
              <a:buSzTx/>
              <a:buNone/>
            </a:pPr>
            <a:r>
              <a:rPr lang="zh-TW" altLang="en-US" sz="1200" dirty="0"/>
              <a:t> </a:t>
            </a:r>
            <a:r>
              <a:rPr kumimoji="0" lang="en-US" altLang="zh-TW" sz="1200" dirty="0" err="1">
                <a:latin typeface="標楷體" panose="03000509000000000000" pitchFamily="65" charset="-120"/>
                <a:ea typeface="標楷體" panose="03000509000000000000" pitchFamily="65" charset="-120"/>
              </a:rPr>
              <a:t>Product:pure</a:t>
            </a:r>
            <a:r>
              <a:rPr kumimoji="0" lang="en-US" altLang="zh-TW" sz="1200" dirty="0">
                <a:latin typeface="標楷體" panose="03000509000000000000" pitchFamily="65" charset="-120"/>
                <a:ea typeface="標楷體" panose="03000509000000000000" pitchFamily="65" charset="-120"/>
              </a:rPr>
              <a:t> residential</a:t>
            </a:r>
            <a:br>
              <a:rPr kumimoji="0" lang="en-US" altLang="zh-TW" sz="1200" dirty="0">
                <a:latin typeface="標楷體" panose="03000509000000000000" pitchFamily="65" charset="-120"/>
                <a:ea typeface="標楷體" panose="03000509000000000000" pitchFamily="65" charset="-120"/>
              </a:rPr>
            </a:br>
            <a:r>
              <a:rPr kumimoji="0" lang="en-US" altLang="zh-TW" sz="1200" dirty="0">
                <a:latin typeface="標楷體" panose="03000509000000000000" pitchFamily="65" charset="-120"/>
                <a:ea typeface="標楷體" panose="03000509000000000000" pitchFamily="65" charset="-120"/>
              </a:rPr>
              <a:t>planning:15 stories above ground</a:t>
            </a:r>
            <a:r>
              <a:rPr kumimoji="0" lang="zh-TW" altLang="en-US" sz="1200" dirty="0">
                <a:latin typeface="標楷體" panose="03000509000000000000" pitchFamily="65" charset="-120"/>
                <a:ea typeface="標楷體" panose="03000509000000000000" pitchFamily="65" charset="-120"/>
              </a:rPr>
              <a:t>、</a:t>
            </a:r>
            <a:r>
              <a:rPr kumimoji="0" lang="en-US" altLang="zh-TW" sz="1200" dirty="0">
                <a:latin typeface="標楷體" panose="03000509000000000000" pitchFamily="65" charset="-120"/>
                <a:ea typeface="標楷體" panose="03000509000000000000" pitchFamily="65" charset="-120"/>
              </a:rPr>
              <a:t>4 stories below ground</a:t>
            </a:r>
          </a:p>
          <a:p>
            <a:pPr eaLnBrk="1" hangingPunct="1">
              <a:spcBef>
                <a:spcPct val="0"/>
              </a:spcBef>
              <a:buClrTx/>
              <a:buSzTx/>
              <a:buNone/>
            </a:pPr>
            <a:r>
              <a:rPr kumimoji="0" lang="en-US" altLang="zh-TW" sz="1200" dirty="0">
                <a:latin typeface="標楷體" panose="03000509000000000000" pitchFamily="65" charset="-120"/>
                <a:ea typeface="標楷體" panose="03000509000000000000" pitchFamily="65" charset="-120"/>
              </a:rPr>
              <a:t>Features</a:t>
            </a:r>
            <a:r>
              <a:rPr kumimoji="0" lang="zh-TW" altLang="en-US" sz="1200" dirty="0">
                <a:latin typeface="標楷體" panose="03000509000000000000" pitchFamily="65" charset="-120"/>
                <a:ea typeface="標楷體" panose="03000509000000000000" pitchFamily="65" charset="-120"/>
              </a:rPr>
              <a:t>：</a:t>
            </a:r>
            <a:r>
              <a:rPr lang="en-US" altLang="zh-TW" sz="1200" kern="100" dirty="0">
                <a:effectLst/>
                <a:latin typeface="標楷體" panose="03000509000000000000" pitchFamily="65" charset="-120"/>
                <a:cs typeface="Times New Roman" panose="02020603050405020304" pitchFamily="18" charset="0"/>
              </a:rPr>
              <a:t>The project is located at Lane </a:t>
            </a:r>
            <a:r>
              <a:rPr lang="en-US" altLang="zh-TW" sz="1200" kern="100" dirty="0">
                <a:latin typeface="標楷體" panose="03000509000000000000" pitchFamily="65" charset="-120"/>
                <a:cs typeface="Times New Roman" panose="02020603050405020304" pitchFamily="18" charset="0"/>
              </a:rPr>
              <a:t>81</a:t>
            </a:r>
            <a:r>
              <a:rPr lang="en-US" altLang="zh-TW" sz="1200" kern="100" dirty="0">
                <a:effectLst/>
                <a:latin typeface="標楷體" panose="03000509000000000000" pitchFamily="65" charset="-120"/>
                <a:cs typeface="Times New Roman" panose="02020603050405020304" pitchFamily="18" charset="0"/>
              </a:rPr>
              <a:t>,</a:t>
            </a:r>
            <a:r>
              <a:rPr lang="en-US" altLang="zh-TW" sz="1200" dirty="0">
                <a:effectLst/>
                <a:latin typeface="標楷體" panose="03000509000000000000" pitchFamily="65" charset="-120"/>
                <a:ea typeface="新細明體" panose="02020500000000000000" pitchFamily="18" charset="-120"/>
                <a:cs typeface="新細明體" panose="02020500000000000000" pitchFamily="18" charset="-120"/>
              </a:rPr>
              <a:t> Section 7, Zhongshan North Road, Taipei City, near the </a:t>
            </a:r>
            <a:r>
              <a:rPr lang="en-US" altLang="zh-TW" sz="1200" dirty="0" err="1">
                <a:effectLst/>
                <a:latin typeface="標楷體" panose="03000509000000000000" pitchFamily="65" charset="-120"/>
                <a:ea typeface="新細明體" panose="02020500000000000000" pitchFamily="18" charset="-120"/>
                <a:cs typeface="新細明體" panose="02020500000000000000" pitchFamily="18" charset="-120"/>
              </a:rPr>
              <a:t>Tianmu</a:t>
            </a:r>
            <a:r>
              <a:rPr lang="en-US" altLang="zh-TW" sz="1200" dirty="0">
                <a:effectLst/>
                <a:latin typeface="標楷體" panose="03000509000000000000" pitchFamily="65" charset="-120"/>
                <a:ea typeface="新細明體" panose="02020500000000000000" pitchFamily="18" charset="-120"/>
                <a:cs typeface="新細明體" panose="02020500000000000000" pitchFamily="18" charset="-120"/>
              </a:rPr>
              <a:t> shopping district</a:t>
            </a:r>
            <a:endParaRPr lang="zh-TW" altLang="zh-TW" sz="1200" dirty="0">
              <a:effectLst/>
              <a:latin typeface="新細明體" panose="02020500000000000000" pitchFamily="18" charset="-120"/>
              <a:ea typeface="新細明體" panose="02020500000000000000" pitchFamily="18" charset="-120"/>
              <a:cs typeface="新細明體" panose="02020500000000000000" pitchFamily="18" charset="-12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E12A10-11B6-9AFC-53BD-5DB3FFAD899B}"/>
              </a:ext>
            </a:extLst>
          </p:cNvPr>
          <p:cNvSpPr>
            <a:spLocks noGrp="1"/>
          </p:cNvSpPr>
          <p:nvPr>
            <p:ph type="title"/>
          </p:nvPr>
        </p:nvSpPr>
        <p:spPr>
          <a:xfrm>
            <a:off x="179388" y="620713"/>
            <a:ext cx="8785225" cy="796925"/>
          </a:xfrm>
        </p:spPr>
        <p:txBody>
          <a:bodyPr>
            <a:noAutofit/>
          </a:bodyPr>
          <a:lstStyle/>
          <a:p>
            <a:pPr eaLnBrk="1" fontAlgn="auto" hangingPunct="1">
              <a:spcAft>
                <a:spcPts val="0"/>
              </a:spcAft>
              <a:defRPr/>
            </a:pPr>
            <a:r>
              <a:rPr lang="en-US" altLang="zh-TW" sz="2600" b="1" dirty="0">
                <a:latin typeface="+mj-ea"/>
              </a:rPr>
              <a:t>Land Bank and Planned Projects</a:t>
            </a:r>
            <a:endParaRPr lang="zh-TW" altLang="en-US" sz="2600" b="1" dirty="0">
              <a:latin typeface="+mj-ea"/>
            </a:endParaRPr>
          </a:p>
        </p:txBody>
      </p:sp>
      <p:graphicFrame>
        <p:nvGraphicFramePr>
          <p:cNvPr id="4" name="內容版面配置區 3">
            <a:extLst>
              <a:ext uri="{FF2B5EF4-FFF2-40B4-BE49-F238E27FC236}">
                <a16:creationId xmlns:a16="http://schemas.microsoft.com/office/drawing/2014/main" id="{CE7F25C8-FC12-D97D-8427-2E2F479C1A44}"/>
              </a:ext>
            </a:extLst>
          </p:cNvPr>
          <p:cNvGraphicFramePr>
            <a:graphicFrameLocks noGrp="1"/>
          </p:cNvGraphicFramePr>
          <p:nvPr>
            <p:ph idx="1"/>
            <p:extLst>
              <p:ext uri="{D42A27DB-BD31-4B8C-83A1-F6EECF244321}">
                <p14:modId xmlns:p14="http://schemas.microsoft.com/office/powerpoint/2010/main" val="115558161"/>
              </p:ext>
            </p:extLst>
          </p:nvPr>
        </p:nvGraphicFramePr>
        <p:xfrm>
          <a:off x="250825" y="1571625"/>
          <a:ext cx="8750301" cy="4497389"/>
        </p:xfrm>
        <a:graphic>
          <a:graphicData uri="http://schemas.openxmlformats.org/drawingml/2006/table">
            <a:tbl>
              <a:tblPr firstRow="1" bandRow="1">
                <a:tableStyleId>{5940675A-B579-460E-94D1-54222C63F5DA}</a:tableStyleId>
              </a:tblPr>
              <a:tblGrid>
                <a:gridCol w="1705784">
                  <a:extLst>
                    <a:ext uri="{9D8B030D-6E8A-4147-A177-3AD203B41FA5}">
                      <a16:colId xmlns:a16="http://schemas.microsoft.com/office/drawing/2014/main" val="20000"/>
                    </a:ext>
                  </a:extLst>
                </a:gridCol>
                <a:gridCol w="1393131">
                  <a:extLst>
                    <a:ext uri="{9D8B030D-6E8A-4147-A177-3AD203B41FA5}">
                      <a16:colId xmlns:a16="http://schemas.microsoft.com/office/drawing/2014/main" val="20001"/>
                    </a:ext>
                  </a:extLst>
                </a:gridCol>
                <a:gridCol w="1323475">
                  <a:extLst>
                    <a:ext uri="{9D8B030D-6E8A-4147-A177-3AD203B41FA5}">
                      <a16:colId xmlns:a16="http://schemas.microsoft.com/office/drawing/2014/main" val="20002"/>
                    </a:ext>
                  </a:extLst>
                </a:gridCol>
                <a:gridCol w="1131340">
                  <a:extLst>
                    <a:ext uri="{9D8B030D-6E8A-4147-A177-3AD203B41FA5}">
                      <a16:colId xmlns:a16="http://schemas.microsoft.com/office/drawing/2014/main" val="20003"/>
                    </a:ext>
                  </a:extLst>
                </a:gridCol>
                <a:gridCol w="1627428">
                  <a:extLst>
                    <a:ext uri="{9D8B030D-6E8A-4147-A177-3AD203B41FA5}">
                      <a16:colId xmlns:a16="http://schemas.microsoft.com/office/drawing/2014/main" val="20004"/>
                    </a:ext>
                  </a:extLst>
                </a:gridCol>
                <a:gridCol w="1569143">
                  <a:extLst>
                    <a:ext uri="{9D8B030D-6E8A-4147-A177-3AD203B41FA5}">
                      <a16:colId xmlns:a16="http://schemas.microsoft.com/office/drawing/2014/main" val="20005"/>
                    </a:ext>
                  </a:extLst>
                </a:gridCol>
              </a:tblGrid>
              <a:tr h="1127756">
                <a:tc>
                  <a:txBody>
                    <a:bodyPr/>
                    <a:lstStyle/>
                    <a:p>
                      <a:pPr algn="ctr"/>
                      <a:r>
                        <a:rPr lang="en-US" altLang="zh-TW" sz="1800" dirty="0"/>
                        <a:t>Project</a:t>
                      </a:r>
                      <a:r>
                        <a:rPr lang="en-US" altLang="zh-TW" sz="1800" baseline="0" dirty="0"/>
                        <a:t> Name</a:t>
                      </a:r>
                      <a:endParaRPr lang="en-US" altLang="zh-TW" sz="1800" dirty="0"/>
                    </a:p>
                  </a:txBody>
                  <a:tcPr marL="91439" marR="91439" marT="45718" marB="45718"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ctr"/>
                      <a:r>
                        <a:rPr lang="en-US" altLang="zh-TW" sz="1800" dirty="0"/>
                        <a:t>Location</a:t>
                      </a:r>
                      <a:endParaRPr lang="zh-TW" altLang="en-US" sz="1800" dirty="0"/>
                    </a:p>
                  </a:txBody>
                  <a:tcPr marL="91439" marR="91439" marT="45718" marB="45718"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ctr"/>
                      <a:r>
                        <a:rPr lang="en-US" altLang="zh-TW" sz="1800" dirty="0"/>
                        <a:t>Product</a:t>
                      </a:r>
                      <a:endParaRPr lang="zh-TW" altLang="en-US" sz="1800" dirty="0"/>
                    </a:p>
                  </a:txBody>
                  <a:tcPr marL="91439" marR="91439" marT="45718" marB="45718"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ctr"/>
                      <a:r>
                        <a:rPr lang="en-US" altLang="zh-TW" sz="1800" baseline="0" dirty="0"/>
                        <a:t>Area of Site</a:t>
                      </a:r>
                      <a:endParaRPr lang="en-US" altLang="zh-TW" sz="1800" dirty="0"/>
                    </a:p>
                    <a:p>
                      <a:pPr algn="ctr"/>
                      <a:r>
                        <a:rPr lang="en-US" altLang="zh-TW" sz="1800" dirty="0"/>
                        <a:t>(ping)</a:t>
                      </a:r>
                      <a:endParaRPr lang="zh-TW" altLang="en-US" sz="1800" dirty="0"/>
                    </a:p>
                  </a:txBody>
                  <a:tcPr marL="91439" marR="91439" marT="45718" marB="45718"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ctr"/>
                      <a:r>
                        <a:rPr lang="en-US" altLang="zh-TW" sz="1800" dirty="0"/>
                        <a:t>Total</a:t>
                      </a:r>
                      <a:r>
                        <a:rPr lang="en-US" altLang="zh-TW" sz="1800" baseline="0" dirty="0"/>
                        <a:t> Building Area Sold</a:t>
                      </a:r>
                      <a:endParaRPr lang="en-US" altLang="zh-TW" sz="1800" dirty="0"/>
                    </a:p>
                    <a:p>
                      <a:pPr algn="ctr"/>
                      <a:r>
                        <a:rPr lang="en-US" altLang="zh-TW" sz="1800" dirty="0"/>
                        <a:t>(ping)</a:t>
                      </a:r>
                      <a:endParaRPr lang="zh-TW" altLang="en-US" sz="1800" dirty="0"/>
                    </a:p>
                  </a:txBody>
                  <a:tcPr marL="91439" marR="91439" marT="45718" marB="45718"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ctr"/>
                      <a:r>
                        <a:rPr lang="en-US" altLang="zh-TW" sz="1800" dirty="0"/>
                        <a:t>Total</a:t>
                      </a:r>
                      <a:r>
                        <a:rPr lang="en-US" altLang="zh-TW" sz="1800" baseline="0" dirty="0"/>
                        <a:t> Sales Amount</a:t>
                      </a:r>
                      <a:endParaRPr lang="en-US" altLang="zh-TW" sz="1800" dirty="0"/>
                    </a:p>
                    <a:p>
                      <a:pPr algn="ctr"/>
                      <a:r>
                        <a:rPr lang="en-US" altLang="zh-TW" sz="1600" dirty="0"/>
                        <a:t>(NT$</a:t>
                      </a:r>
                      <a:r>
                        <a:rPr lang="en-US" altLang="zh-TW" sz="1600" baseline="0" dirty="0"/>
                        <a:t> 100 </a:t>
                      </a:r>
                      <a:r>
                        <a:rPr lang="en-US" altLang="zh-TW" sz="1600" baseline="0" dirty="0" err="1"/>
                        <a:t>milion</a:t>
                      </a:r>
                      <a:r>
                        <a:rPr lang="en-US" altLang="zh-TW" sz="1600" dirty="0"/>
                        <a:t>)</a:t>
                      </a:r>
                      <a:endParaRPr lang="zh-TW" altLang="en-US" sz="1600" dirty="0"/>
                    </a:p>
                  </a:txBody>
                  <a:tcPr marL="91439" marR="91439" marT="45718" marB="45718"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0"/>
                  </a:ext>
                </a:extLst>
              </a:tr>
              <a:tr h="1123211">
                <a:tc>
                  <a:txBody>
                    <a:bodyPr/>
                    <a:lstStyle/>
                    <a:p>
                      <a:pPr algn="l"/>
                      <a:r>
                        <a:rPr lang="en-US" altLang="zh-TW" sz="1800" b="0" kern="1200" dirty="0">
                          <a:solidFill>
                            <a:schemeClr val="tx1"/>
                          </a:solidFill>
                          <a:latin typeface="+mn-ea"/>
                          <a:ea typeface="+mn-ea"/>
                          <a:cs typeface="+mn-cs"/>
                        </a:rPr>
                        <a:t> Yingge Dist , </a:t>
                      </a:r>
                      <a:r>
                        <a:rPr lang="en-US" altLang="zh-TW" sz="1800" b="0" kern="1200" dirty="0" err="1">
                          <a:solidFill>
                            <a:schemeClr val="tx1"/>
                          </a:solidFill>
                          <a:latin typeface="+mn-ea"/>
                          <a:ea typeface="+mn-ea"/>
                          <a:cs typeface="+mn-cs"/>
                        </a:rPr>
                        <a:t>Jhongshan</a:t>
                      </a:r>
                      <a:r>
                        <a:rPr lang="en-US" altLang="zh-TW" sz="1800" b="0" kern="1200" dirty="0">
                          <a:solidFill>
                            <a:schemeClr val="tx1"/>
                          </a:solidFill>
                          <a:latin typeface="+mn-ea"/>
                          <a:ea typeface="+mn-ea"/>
                          <a:cs typeface="+mn-cs"/>
                        </a:rPr>
                        <a:t> Sec</a:t>
                      </a:r>
                      <a:endParaRPr lang="zh-TW" altLang="en-US" sz="1800" b="0" dirty="0">
                        <a:latin typeface="+mn-ea"/>
                        <a:ea typeface="+mn-ea"/>
                      </a:endParaRPr>
                    </a:p>
                  </a:txBody>
                  <a:tcPr marL="91439" marR="91439" marT="45718" marB="45718" anchor="ctr"/>
                </a:tc>
                <a:tc>
                  <a:txBody>
                    <a:bodyPr/>
                    <a:lstStyle/>
                    <a:p>
                      <a:pPr algn="l"/>
                      <a:r>
                        <a:rPr lang="en-US" altLang="zh-TW" sz="1800" b="0" kern="1200" dirty="0">
                          <a:solidFill>
                            <a:schemeClr val="tx1"/>
                          </a:solidFill>
                          <a:latin typeface="+mn-ea"/>
                          <a:ea typeface="+mn-ea"/>
                          <a:cs typeface="+mn-cs"/>
                        </a:rPr>
                        <a:t>New Taipei City , Yingge Dist</a:t>
                      </a:r>
                      <a:endParaRPr lang="zh-TW" altLang="en-US" sz="1800" b="0" dirty="0">
                        <a:latin typeface="+mn-ea"/>
                        <a:ea typeface="+mn-ea"/>
                      </a:endParaRPr>
                    </a:p>
                  </a:txBody>
                  <a:tcPr marL="91439" marR="91439" marT="45718" marB="45718" anchor="ctr"/>
                </a:tc>
                <a:tc>
                  <a:txBody>
                    <a:bodyPr/>
                    <a:lstStyle/>
                    <a:p>
                      <a:pPr algn="ctr"/>
                      <a:r>
                        <a:rPr lang="en-US" altLang="zh-TW" sz="1800" dirty="0"/>
                        <a:t>R</a:t>
                      </a:r>
                      <a:r>
                        <a:rPr lang="en-US" altLang="zh-TW" sz="1800" baseline="0" dirty="0"/>
                        <a:t>esidential</a:t>
                      </a:r>
                      <a:endParaRPr lang="zh-TW" altLang="en-US" sz="1800" dirty="0"/>
                    </a:p>
                  </a:txBody>
                  <a:tcPr marL="91439" marR="91439" marT="45718" marB="45718" anchor="ctr"/>
                </a:tc>
                <a:tc>
                  <a:txBody>
                    <a:bodyPr/>
                    <a:lstStyle/>
                    <a:p>
                      <a:pPr algn="ctr"/>
                      <a:r>
                        <a:rPr lang="en-US" altLang="zh-TW" sz="1800" dirty="0"/>
                        <a:t>821.34</a:t>
                      </a:r>
                      <a:endParaRPr lang="zh-TW" altLang="en-US" sz="1800" dirty="0"/>
                    </a:p>
                  </a:txBody>
                  <a:tcPr marL="91439" marR="91439" marT="45718" marB="45718" anchor="ctr"/>
                </a:tc>
                <a:tc>
                  <a:txBody>
                    <a:bodyPr/>
                    <a:lstStyle/>
                    <a:p>
                      <a:pPr algn="ctr"/>
                      <a:r>
                        <a:rPr lang="en-US" altLang="zh-TW" sz="1800" dirty="0"/>
                        <a:t>1784.27</a:t>
                      </a:r>
                      <a:endParaRPr lang="zh-TW" altLang="en-US" sz="1800" dirty="0"/>
                    </a:p>
                  </a:txBody>
                  <a:tcPr marL="91439" marR="91439" marT="45718" marB="45718" anchor="ctr"/>
                </a:tc>
                <a:tc>
                  <a:txBody>
                    <a:bodyPr/>
                    <a:lstStyle/>
                    <a:p>
                      <a:pPr algn="ctr"/>
                      <a:r>
                        <a:rPr lang="en-US" altLang="zh-TW" sz="1800" dirty="0"/>
                        <a:t>4.27</a:t>
                      </a:r>
                      <a:endParaRPr lang="zh-TW" altLang="en-US" sz="1800" dirty="0"/>
                    </a:p>
                  </a:txBody>
                  <a:tcPr marL="91439" marR="91439" marT="45718" marB="45718" anchor="ctr"/>
                </a:tc>
                <a:extLst>
                  <a:ext uri="{0D108BD9-81ED-4DB2-BD59-A6C34878D82A}">
                    <a16:rowId xmlns:a16="http://schemas.microsoft.com/office/drawing/2014/main" val="10001"/>
                  </a:ext>
                </a:extLst>
              </a:tr>
              <a:tr h="1123211">
                <a:tc>
                  <a:txBody>
                    <a:bodyPr/>
                    <a:lstStyle/>
                    <a:p>
                      <a:pPr algn="l"/>
                      <a:r>
                        <a:rPr lang="en-US" altLang="zh-TW" sz="1800" b="0" kern="1200" dirty="0" err="1">
                          <a:solidFill>
                            <a:schemeClr val="tx1"/>
                          </a:solidFill>
                          <a:latin typeface="+mn-ea"/>
                          <a:ea typeface="+mn-ea"/>
                          <a:cs typeface="+mn-cs"/>
                        </a:rPr>
                        <a:t>Hsin-chuang</a:t>
                      </a:r>
                      <a:r>
                        <a:rPr lang="en-US" altLang="zh-TW" sz="1800" b="0" kern="1200" dirty="0">
                          <a:solidFill>
                            <a:schemeClr val="tx1"/>
                          </a:solidFill>
                          <a:latin typeface="+mn-ea"/>
                          <a:ea typeface="+mn-ea"/>
                          <a:cs typeface="+mn-cs"/>
                        </a:rPr>
                        <a:t> Dist, </a:t>
                      </a:r>
                      <a:r>
                        <a:rPr lang="en-US" altLang="zh-TW" sz="1800" b="0" kern="1200" dirty="0" err="1">
                          <a:solidFill>
                            <a:schemeClr val="tx1"/>
                          </a:solidFill>
                          <a:latin typeface="+mn-ea"/>
                          <a:ea typeface="+mn-ea"/>
                          <a:cs typeface="+mn-cs"/>
                        </a:rPr>
                        <a:t>Haishantou</a:t>
                      </a:r>
                      <a:r>
                        <a:rPr lang="en-US" altLang="zh-TW" sz="1800" b="0" kern="1200" dirty="0">
                          <a:solidFill>
                            <a:schemeClr val="tx1"/>
                          </a:solidFill>
                          <a:latin typeface="+mn-ea"/>
                          <a:ea typeface="+mn-ea"/>
                          <a:cs typeface="+mn-cs"/>
                        </a:rPr>
                        <a:t> Sec</a:t>
                      </a:r>
                      <a:endParaRPr lang="zh-TW" altLang="en-US" sz="1800" b="0" dirty="0">
                        <a:latin typeface="+mn-ea"/>
                        <a:ea typeface="+mn-ea"/>
                      </a:endParaRPr>
                    </a:p>
                  </a:txBody>
                  <a:tcPr marL="91439" marR="91439" marT="45718" marB="45718" anchor="ctr"/>
                </a:tc>
                <a:tc>
                  <a:txBody>
                    <a:bodyPr/>
                    <a:lstStyle/>
                    <a:p>
                      <a:pPr algn="l"/>
                      <a:r>
                        <a:rPr lang="en-US" altLang="zh-TW" sz="1800" b="0" kern="1200" dirty="0">
                          <a:solidFill>
                            <a:schemeClr val="tx1"/>
                          </a:solidFill>
                          <a:latin typeface="+mn-ea"/>
                          <a:ea typeface="+mn-ea"/>
                          <a:cs typeface="+mn-cs"/>
                        </a:rPr>
                        <a:t>New Taipei City, </a:t>
                      </a:r>
                      <a:r>
                        <a:rPr lang="en-US" altLang="zh-TW" sz="1800" b="0" kern="1200" dirty="0" err="1">
                          <a:solidFill>
                            <a:schemeClr val="tx1"/>
                          </a:solidFill>
                          <a:latin typeface="+mn-ea"/>
                          <a:ea typeface="+mn-ea"/>
                          <a:cs typeface="+mn-cs"/>
                        </a:rPr>
                        <a:t>Hsin-chuang</a:t>
                      </a:r>
                      <a:r>
                        <a:rPr lang="en-US" altLang="zh-TW" sz="1800" b="0" kern="1200" dirty="0">
                          <a:solidFill>
                            <a:schemeClr val="tx1"/>
                          </a:solidFill>
                          <a:latin typeface="+mn-ea"/>
                          <a:ea typeface="+mn-ea"/>
                          <a:cs typeface="+mn-cs"/>
                        </a:rPr>
                        <a:t> Dist</a:t>
                      </a:r>
                      <a:endParaRPr lang="zh-TW" altLang="en-US" sz="1800" b="0" dirty="0">
                        <a:latin typeface="+mn-ea"/>
                        <a:ea typeface="+mn-ea"/>
                      </a:endParaRPr>
                    </a:p>
                  </a:txBody>
                  <a:tcPr marL="91439" marR="91439" marT="45718" marB="45718" anchor="ctr"/>
                </a:tc>
                <a:tc>
                  <a:txBody>
                    <a:bodyPr/>
                    <a:lstStyle/>
                    <a:p>
                      <a:pPr algn="ctr"/>
                      <a:r>
                        <a:rPr lang="en-US" altLang="zh-TW" sz="1800" dirty="0"/>
                        <a:t>R</a:t>
                      </a:r>
                      <a:r>
                        <a:rPr lang="en-US" altLang="zh-TW" sz="1800" baseline="0" dirty="0"/>
                        <a:t>esidential</a:t>
                      </a:r>
                      <a:endParaRPr lang="zh-TW" altLang="en-US" sz="1800" dirty="0"/>
                    </a:p>
                  </a:txBody>
                  <a:tcPr marL="91439" marR="91439" marT="45718" marB="45718" anchor="ctr"/>
                </a:tc>
                <a:tc>
                  <a:txBody>
                    <a:bodyPr/>
                    <a:lstStyle/>
                    <a:p>
                      <a:pPr algn="ctr"/>
                      <a:r>
                        <a:rPr lang="en-US" altLang="zh-TW" sz="1800" dirty="0"/>
                        <a:t>1,053.51</a:t>
                      </a:r>
                      <a:endParaRPr lang="zh-TW" altLang="en-US" sz="1800" dirty="0"/>
                    </a:p>
                  </a:txBody>
                  <a:tcPr marL="91439" marR="91439" marT="45718" marB="4571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t>Urban land readjustment </a:t>
                      </a:r>
                      <a:endParaRPr lang="zh-TW" altLang="en-US" sz="1800" dirty="0"/>
                    </a:p>
                  </a:txBody>
                  <a:tcPr marL="91439" marR="91439" marT="45718" marB="45718" anchor="ctr"/>
                </a:tc>
                <a:tc>
                  <a:txBody>
                    <a:bodyPr/>
                    <a:lstStyle/>
                    <a:p>
                      <a:pPr algn="ctr"/>
                      <a:r>
                        <a:rPr lang="en-US" altLang="zh-TW" sz="1800" dirty="0"/>
                        <a:t>Urban land readjustment </a:t>
                      </a:r>
                      <a:endParaRPr lang="zh-TW" altLang="en-US" sz="1800" dirty="0"/>
                    </a:p>
                  </a:txBody>
                  <a:tcPr marL="91439" marR="91439" marT="45718" marB="45718" anchor="ctr"/>
                </a:tc>
                <a:extLst>
                  <a:ext uri="{0D108BD9-81ED-4DB2-BD59-A6C34878D82A}">
                    <a16:rowId xmlns:a16="http://schemas.microsoft.com/office/drawing/2014/main" val="10002"/>
                  </a:ext>
                </a:extLst>
              </a:tr>
              <a:tr h="1123211">
                <a:tc gridSpan="3">
                  <a:txBody>
                    <a:bodyPr/>
                    <a:lstStyle/>
                    <a:p>
                      <a:pPr algn="ctr"/>
                      <a:r>
                        <a:rPr lang="en-US" altLang="zh-TW" sz="1800" b="0" dirty="0">
                          <a:latin typeface="+mn-ea"/>
                          <a:ea typeface="+mn-ea"/>
                        </a:rPr>
                        <a:t>Total</a:t>
                      </a:r>
                      <a:endParaRPr lang="zh-TW" altLang="en-US" sz="1800" b="0" dirty="0">
                        <a:latin typeface="+mn-ea"/>
                        <a:ea typeface="+mn-ea"/>
                      </a:endParaRPr>
                    </a:p>
                  </a:txBody>
                  <a:tcPr marL="91439" marR="91439" marT="45718" marB="45718" anchor="ctr"/>
                </a:tc>
                <a:tc hMerge="1">
                  <a:txBody>
                    <a:bodyPr/>
                    <a:lstStyle/>
                    <a:p>
                      <a:pPr algn="ctr"/>
                      <a:endParaRPr lang="zh-TW" altLang="en-US" dirty="0"/>
                    </a:p>
                  </a:txBody>
                  <a:tcPr anchor="ctr"/>
                </a:tc>
                <a:tc hMerge="1">
                  <a:txBody>
                    <a:bodyPr/>
                    <a:lstStyle/>
                    <a:p>
                      <a:pPr algn="ctr"/>
                      <a:endParaRPr lang="zh-TW" altLang="en-US" dirty="0"/>
                    </a:p>
                  </a:txBody>
                  <a:tcPr anchor="ctr"/>
                </a:tc>
                <a:tc>
                  <a:txBody>
                    <a:bodyPr/>
                    <a:lstStyle/>
                    <a:p>
                      <a:pPr algn="ctr"/>
                      <a:r>
                        <a:rPr lang="en-US" altLang="zh-TW" sz="1800" dirty="0"/>
                        <a:t>1,874.49</a:t>
                      </a:r>
                      <a:endParaRPr lang="zh-TW" altLang="en-US" sz="1800" dirty="0"/>
                    </a:p>
                  </a:txBody>
                  <a:tcPr marL="91439" marR="91439" marT="45718" marB="45718" anchor="ctr"/>
                </a:tc>
                <a:tc>
                  <a:txBody>
                    <a:bodyPr/>
                    <a:lstStyle/>
                    <a:p>
                      <a:pPr algn="ctr"/>
                      <a:r>
                        <a:rPr lang="en-US" altLang="zh-TW" sz="1800" dirty="0"/>
                        <a:t>1784.27</a:t>
                      </a:r>
                      <a:endParaRPr lang="zh-TW" altLang="en-US" sz="1800" dirty="0"/>
                    </a:p>
                  </a:txBody>
                  <a:tcPr marL="91439" marR="91439" marT="45718" marB="45718" anchor="ctr"/>
                </a:tc>
                <a:tc>
                  <a:txBody>
                    <a:bodyPr/>
                    <a:lstStyle/>
                    <a:p>
                      <a:pPr algn="ctr"/>
                      <a:endParaRPr lang="zh-TW" altLang="en-US" sz="1800" dirty="0"/>
                    </a:p>
                  </a:txBody>
                  <a:tcPr marL="91439" marR="91439" marT="45718" marB="45718"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503BAA-7086-81E0-3BE1-F3C0A3356CCC}"/>
              </a:ext>
            </a:extLst>
          </p:cNvPr>
          <p:cNvSpPr>
            <a:spLocks noGrp="1"/>
          </p:cNvSpPr>
          <p:nvPr>
            <p:ph type="title"/>
          </p:nvPr>
        </p:nvSpPr>
        <p:spPr>
          <a:xfrm>
            <a:off x="457200" y="0"/>
            <a:ext cx="8229600" cy="548680"/>
          </a:xfrm>
          <a:ln>
            <a:miter lim="800000"/>
            <a:headEnd/>
            <a:tailEnd/>
          </a:ln>
        </p:spPr>
        <p:txBody>
          <a:bodyPr/>
          <a:lstStyle/>
          <a:p>
            <a:pPr algn="ctr" eaLnBrk="1" fontAlgn="auto" hangingPunct="1">
              <a:spcAft>
                <a:spcPts val="0"/>
              </a:spcAft>
              <a:defRPr/>
            </a:pPr>
            <a:r>
              <a:rPr lang="en-US" altLang="zh-TW" sz="3200" b="1" dirty="0">
                <a:latin typeface="+mj-ea"/>
              </a:rPr>
              <a:t>Urban Renewal</a:t>
            </a:r>
            <a:endParaRPr lang="zh-TW" altLang="en-US" sz="3200" b="1" dirty="0">
              <a:latin typeface="+mj-ea"/>
            </a:endParaRPr>
          </a:p>
        </p:txBody>
      </p:sp>
      <p:graphicFrame>
        <p:nvGraphicFramePr>
          <p:cNvPr id="3" name="表格 2">
            <a:extLst>
              <a:ext uri="{FF2B5EF4-FFF2-40B4-BE49-F238E27FC236}">
                <a16:creationId xmlns:a16="http://schemas.microsoft.com/office/drawing/2014/main" id="{8132FE7A-4D91-61E1-6955-A3B5635FCFE9}"/>
              </a:ext>
            </a:extLst>
          </p:cNvPr>
          <p:cNvGraphicFramePr>
            <a:graphicFrameLocks noGrp="1"/>
          </p:cNvGraphicFramePr>
          <p:nvPr>
            <p:extLst>
              <p:ext uri="{D42A27DB-BD31-4B8C-83A1-F6EECF244321}">
                <p14:modId xmlns:p14="http://schemas.microsoft.com/office/powerpoint/2010/main" val="3174347531"/>
              </p:ext>
            </p:extLst>
          </p:nvPr>
        </p:nvGraphicFramePr>
        <p:xfrm>
          <a:off x="395287" y="692696"/>
          <a:ext cx="8748713" cy="5173195"/>
        </p:xfrm>
        <a:graphic>
          <a:graphicData uri="http://schemas.openxmlformats.org/drawingml/2006/table">
            <a:tbl>
              <a:tblPr/>
              <a:tblGrid>
                <a:gridCol w="1526046">
                  <a:extLst>
                    <a:ext uri="{9D8B030D-6E8A-4147-A177-3AD203B41FA5}">
                      <a16:colId xmlns:a16="http://schemas.microsoft.com/office/drawing/2014/main" val="20000"/>
                    </a:ext>
                  </a:extLst>
                </a:gridCol>
                <a:gridCol w="1173111">
                  <a:extLst>
                    <a:ext uri="{9D8B030D-6E8A-4147-A177-3AD203B41FA5}">
                      <a16:colId xmlns:a16="http://schemas.microsoft.com/office/drawing/2014/main" val="20001"/>
                    </a:ext>
                  </a:extLst>
                </a:gridCol>
                <a:gridCol w="906039">
                  <a:extLst>
                    <a:ext uri="{9D8B030D-6E8A-4147-A177-3AD203B41FA5}">
                      <a16:colId xmlns:a16="http://schemas.microsoft.com/office/drawing/2014/main" val="20002"/>
                    </a:ext>
                  </a:extLst>
                </a:gridCol>
                <a:gridCol w="2522220">
                  <a:extLst>
                    <a:ext uri="{9D8B030D-6E8A-4147-A177-3AD203B41FA5}">
                      <a16:colId xmlns:a16="http://schemas.microsoft.com/office/drawing/2014/main" val="20003"/>
                    </a:ext>
                  </a:extLst>
                </a:gridCol>
                <a:gridCol w="1623197">
                  <a:extLst>
                    <a:ext uri="{9D8B030D-6E8A-4147-A177-3AD203B41FA5}">
                      <a16:colId xmlns:a16="http://schemas.microsoft.com/office/drawing/2014/main" val="20004"/>
                    </a:ext>
                  </a:extLst>
                </a:gridCol>
                <a:gridCol w="998100">
                  <a:extLst>
                    <a:ext uri="{9D8B030D-6E8A-4147-A177-3AD203B41FA5}">
                      <a16:colId xmlns:a16="http://schemas.microsoft.com/office/drawing/2014/main" val="20005"/>
                    </a:ext>
                  </a:extLst>
                </a:gridCol>
              </a:tblGrid>
              <a:tr h="621333">
                <a:tc>
                  <a:txBody>
                    <a:bodyPr/>
                    <a:lstStyle/>
                    <a:p>
                      <a:pPr algn="ctr">
                        <a:spcAft>
                          <a:spcPts val="0"/>
                        </a:spcAft>
                      </a:pPr>
                      <a:r>
                        <a:rPr lang="en-US" altLang="zh-TW" sz="1200" kern="100" dirty="0">
                          <a:latin typeface="+mn-ea"/>
                          <a:ea typeface="+mn-ea"/>
                        </a:rPr>
                        <a:t>Project</a:t>
                      </a:r>
                      <a:r>
                        <a:rPr lang="en-US" altLang="zh-TW" sz="1200" kern="100" baseline="0" dirty="0">
                          <a:latin typeface="+mn-ea"/>
                          <a:ea typeface="+mn-ea"/>
                        </a:rPr>
                        <a:t> Name</a:t>
                      </a:r>
                      <a:endParaRPr lang="zh-TW" sz="120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ctr">
                        <a:spcAft>
                          <a:spcPts val="0"/>
                        </a:spcAft>
                      </a:pPr>
                      <a:r>
                        <a:rPr lang="en-US" altLang="zh-TW" sz="1200" kern="100" dirty="0">
                          <a:latin typeface="+mn-ea"/>
                          <a:ea typeface="+mn-ea"/>
                        </a:rPr>
                        <a:t>Location</a:t>
                      </a:r>
                      <a:endParaRPr lang="zh-TW" sz="120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ctr">
                        <a:spcAft>
                          <a:spcPts val="0"/>
                        </a:spcAft>
                      </a:pPr>
                      <a:r>
                        <a:rPr lang="en-US" altLang="zh-TW" sz="1200" kern="100" dirty="0">
                          <a:latin typeface="+mn-ea"/>
                          <a:ea typeface="+mn-ea"/>
                        </a:rPr>
                        <a:t>Area of Site</a:t>
                      </a:r>
                      <a:endParaRPr lang="zh-TW" sz="1200" kern="100" dirty="0">
                        <a:latin typeface="+mn-ea"/>
                        <a:ea typeface="+mn-ea"/>
                      </a:endParaRPr>
                    </a:p>
                    <a:p>
                      <a:pPr algn="ctr">
                        <a:spcAft>
                          <a:spcPts val="0"/>
                        </a:spcAft>
                      </a:pPr>
                      <a:r>
                        <a:rPr lang="en-US" sz="1200" kern="100" dirty="0">
                          <a:latin typeface="+mn-ea"/>
                          <a:ea typeface="+mn-ea"/>
                        </a:rPr>
                        <a:t>(</a:t>
                      </a:r>
                      <a:r>
                        <a:rPr lang="en-US" altLang="zh-TW" sz="1200" kern="100" dirty="0">
                          <a:latin typeface="+mn-ea"/>
                          <a:ea typeface="+mn-ea"/>
                        </a:rPr>
                        <a:t>ping</a:t>
                      </a:r>
                      <a:r>
                        <a:rPr lang="en-US" sz="1200" kern="100" dirty="0">
                          <a:latin typeface="+mn-ea"/>
                          <a:ea typeface="+mn-ea"/>
                        </a:rPr>
                        <a:t>)</a:t>
                      </a:r>
                      <a:endParaRPr lang="zh-TW" sz="120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ctr">
                        <a:spcAft>
                          <a:spcPts val="0"/>
                        </a:spcAft>
                      </a:pPr>
                      <a:r>
                        <a:rPr lang="en-US" altLang="zh-TW" sz="1200" kern="100" dirty="0">
                          <a:latin typeface="+mn-ea"/>
                          <a:ea typeface="+mn-ea"/>
                        </a:rPr>
                        <a:t>Planning and</a:t>
                      </a:r>
                      <a:r>
                        <a:rPr lang="en-US" altLang="zh-TW" sz="1200" kern="100" baseline="0" dirty="0">
                          <a:latin typeface="+mn-ea"/>
                          <a:ea typeface="+mn-ea"/>
                        </a:rPr>
                        <a:t> Design Products</a:t>
                      </a:r>
                      <a:endParaRPr lang="zh-TW" sz="120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ctr">
                        <a:spcAft>
                          <a:spcPts val="0"/>
                        </a:spcAft>
                      </a:pPr>
                      <a:r>
                        <a:rPr lang="en-US" altLang="zh-TW" sz="1200" kern="100" dirty="0">
                          <a:latin typeface="+mn-ea"/>
                          <a:ea typeface="+mn-ea"/>
                        </a:rPr>
                        <a:t>Implementation Schedule</a:t>
                      </a:r>
                      <a:endParaRPr lang="zh-TW" sz="120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ctr">
                        <a:spcAft>
                          <a:spcPts val="0"/>
                        </a:spcAft>
                      </a:pPr>
                      <a:r>
                        <a:rPr lang="en-US" altLang="zh-TW" sz="1200" kern="100" dirty="0">
                          <a:solidFill>
                            <a:schemeClr val="tx1"/>
                          </a:solidFill>
                          <a:latin typeface="+mn-ea"/>
                          <a:ea typeface="+mn-ea"/>
                          <a:cs typeface="+mn-cs"/>
                        </a:rPr>
                        <a:t>Total Building</a:t>
                      </a:r>
                      <a:r>
                        <a:rPr lang="en-US" altLang="zh-TW" sz="1200" kern="100" baseline="0" dirty="0">
                          <a:solidFill>
                            <a:schemeClr val="tx1"/>
                          </a:solidFill>
                          <a:latin typeface="+mn-ea"/>
                          <a:ea typeface="+mn-ea"/>
                          <a:cs typeface="+mn-cs"/>
                        </a:rPr>
                        <a:t> </a:t>
                      </a:r>
                      <a:r>
                        <a:rPr lang="en-US" altLang="zh-TW" sz="1200" kern="100" dirty="0">
                          <a:solidFill>
                            <a:schemeClr val="tx1"/>
                          </a:solidFill>
                          <a:latin typeface="+mn-ea"/>
                          <a:ea typeface="+mn-ea"/>
                          <a:cs typeface="+mn-cs"/>
                        </a:rPr>
                        <a:t>Area Sold</a:t>
                      </a:r>
                    </a:p>
                    <a:p>
                      <a:pPr algn="ctr">
                        <a:spcAft>
                          <a:spcPts val="0"/>
                        </a:spcAft>
                      </a:pPr>
                      <a:r>
                        <a:rPr lang="en-US" altLang="zh-TW" sz="1200" kern="100" dirty="0">
                          <a:solidFill>
                            <a:schemeClr val="tx1"/>
                          </a:solidFill>
                          <a:latin typeface="+mn-ea"/>
                          <a:ea typeface="+mn-ea"/>
                          <a:cs typeface="+mn-cs"/>
                        </a:rPr>
                        <a:t>(ping</a:t>
                      </a:r>
                      <a:r>
                        <a:rPr lang="en-US" altLang="zh-TW" sz="1200" kern="100" dirty="0">
                          <a:latin typeface="+mn-ea"/>
                          <a:ea typeface="+mn-ea"/>
                        </a:rPr>
                        <a:t>)</a:t>
                      </a:r>
                      <a:endParaRPr lang="zh-TW" sz="120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0"/>
                  </a:ext>
                </a:extLst>
              </a:tr>
              <a:tr h="890810">
                <a:tc>
                  <a:txBody>
                    <a:bodyPr/>
                    <a:lstStyle/>
                    <a:p>
                      <a:pPr algn="ctr"/>
                      <a:r>
                        <a:rPr lang="en-US" altLang="zh-TW" sz="1300" b="0" kern="1200" dirty="0">
                          <a:solidFill>
                            <a:schemeClr val="tx1"/>
                          </a:solidFill>
                          <a:latin typeface="+mn-ea"/>
                          <a:ea typeface="+mn-ea"/>
                          <a:cs typeface="+mn-cs"/>
                        </a:rPr>
                        <a:t>New Taipei City , </a:t>
                      </a:r>
                      <a:r>
                        <a:rPr lang="en-US" altLang="zh-TW" sz="1300" b="0" kern="1200" dirty="0" err="1">
                          <a:solidFill>
                            <a:schemeClr val="tx1"/>
                          </a:solidFill>
                          <a:latin typeface="+mn-ea"/>
                          <a:ea typeface="+mn-ea"/>
                          <a:cs typeface="+mn-cs"/>
                        </a:rPr>
                        <a:t>Sindian</a:t>
                      </a:r>
                      <a:r>
                        <a:rPr lang="en-US" altLang="zh-TW" sz="1300" b="0" kern="1200" dirty="0">
                          <a:solidFill>
                            <a:schemeClr val="tx1"/>
                          </a:solidFill>
                          <a:latin typeface="+mn-ea"/>
                          <a:ea typeface="+mn-ea"/>
                          <a:cs typeface="+mn-cs"/>
                        </a:rPr>
                        <a:t> Dist , </a:t>
                      </a:r>
                      <a:r>
                        <a:rPr lang="en-US" altLang="zh-TW" sz="1300" b="0" kern="1200" dirty="0" err="1">
                          <a:solidFill>
                            <a:schemeClr val="tx1"/>
                          </a:solidFill>
                          <a:latin typeface="+mn-ea"/>
                          <a:ea typeface="+mn-ea"/>
                          <a:cs typeface="+mn-cs"/>
                        </a:rPr>
                        <a:t>Guangming</a:t>
                      </a:r>
                      <a:r>
                        <a:rPr lang="en-US" altLang="zh-TW" sz="1300" b="0" kern="1200" dirty="0">
                          <a:solidFill>
                            <a:schemeClr val="tx1"/>
                          </a:solidFill>
                          <a:latin typeface="+mn-ea"/>
                          <a:ea typeface="+mn-ea"/>
                          <a:cs typeface="+mn-cs"/>
                        </a:rPr>
                        <a:t> Sec , </a:t>
                      </a:r>
                      <a:endParaRPr lang="zh-TW" altLang="zh-TW" sz="1300" b="0" kern="1200" dirty="0">
                        <a:solidFill>
                          <a:schemeClr val="tx1"/>
                        </a:solidFill>
                        <a:latin typeface="+mn-ea"/>
                        <a:ea typeface="+mn-ea"/>
                        <a:cs typeface="+mn-cs"/>
                      </a:endParaRPr>
                    </a:p>
                    <a:p>
                      <a:pPr algn="ctr"/>
                      <a:r>
                        <a:rPr lang="en-US" altLang="zh-TW" sz="1300" b="0" kern="1200" dirty="0" err="1">
                          <a:solidFill>
                            <a:schemeClr val="tx1"/>
                          </a:solidFill>
                          <a:latin typeface="+mn-ea"/>
                          <a:ea typeface="+mn-ea"/>
                          <a:cs typeface="+mn-cs"/>
                        </a:rPr>
                        <a:t>Wunshan</a:t>
                      </a:r>
                      <a:r>
                        <a:rPr lang="en-US" altLang="zh-TW" sz="1300" b="0" kern="1200" dirty="0">
                          <a:solidFill>
                            <a:schemeClr val="tx1"/>
                          </a:solidFill>
                          <a:latin typeface="+mn-ea"/>
                          <a:ea typeface="+mn-ea"/>
                          <a:cs typeface="+mn-cs"/>
                        </a:rPr>
                        <a:t> Sec</a:t>
                      </a:r>
                      <a:endParaRPr lang="zh-TW" sz="13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1300" b="0" kern="1200" dirty="0">
                          <a:solidFill>
                            <a:schemeClr val="tx1"/>
                          </a:solidFill>
                          <a:latin typeface="+mn-ea"/>
                          <a:ea typeface="+mn-ea"/>
                          <a:cs typeface="+mn-cs"/>
                        </a:rPr>
                        <a:t>New Taipei City , </a:t>
                      </a:r>
                      <a:r>
                        <a:rPr lang="en-US" altLang="zh-TW" sz="1300" b="0" kern="1200" dirty="0" err="1">
                          <a:solidFill>
                            <a:schemeClr val="tx1"/>
                          </a:solidFill>
                          <a:latin typeface="+mn-ea"/>
                          <a:ea typeface="+mn-ea"/>
                          <a:cs typeface="+mn-cs"/>
                        </a:rPr>
                        <a:t>Sindian</a:t>
                      </a:r>
                      <a:r>
                        <a:rPr lang="en-US" altLang="zh-TW" sz="1300" b="0" kern="1200" dirty="0">
                          <a:solidFill>
                            <a:schemeClr val="tx1"/>
                          </a:solidFill>
                          <a:latin typeface="+mn-ea"/>
                          <a:ea typeface="+mn-ea"/>
                          <a:cs typeface="+mn-cs"/>
                        </a:rPr>
                        <a:t> Dist </a:t>
                      </a:r>
                      <a:endParaRPr lang="zh-TW" sz="13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b="0" kern="100" dirty="0">
                          <a:latin typeface="標楷體" pitchFamily="65" charset="-120"/>
                          <a:ea typeface="標楷體" pitchFamily="65" charset="-120"/>
                        </a:rPr>
                        <a:t>1,452.12</a:t>
                      </a:r>
                      <a:endParaRPr lang="zh-TW" sz="1300" b="0" kern="100" dirty="0">
                        <a:latin typeface="標楷體" pitchFamily="65" charset="-120"/>
                        <a:ea typeface="標楷體" pitchFamily="65" charset="-120"/>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1300" b="0" kern="100" dirty="0">
                          <a:latin typeface="+mn-ea"/>
                          <a:ea typeface="+mn-ea"/>
                        </a:rPr>
                        <a:t>Residential</a:t>
                      </a:r>
                      <a:endParaRPr lang="zh-TW" sz="1300" b="0" kern="100" dirty="0">
                        <a:latin typeface="+mn-ea"/>
                        <a:ea typeface="+mn-ea"/>
                      </a:endParaRPr>
                    </a:p>
                    <a:p>
                      <a:pPr algn="ctr">
                        <a:spcAft>
                          <a:spcPts val="0"/>
                        </a:spcAft>
                      </a:pPr>
                      <a:r>
                        <a:rPr lang="en-US" sz="1300" b="0" kern="100" dirty="0">
                          <a:latin typeface="+mn-ea"/>
                          <a:ea typeface="+mn-ea"/>
                        </a:rPr>
                        <a:t>14 </a:t>
                      </a:r>
                      <a:r>
                        <a:rPr lang="en-US" altLang="zh-TW" sz="1300" b="0" kern="100" dirty="0">
                          <a:latin typeface="+mn-ea"/>
                          <a:ea typeface="+mn-ea"/>
                        </a:rPr>
                        <a:t>F above</a:t>
                      </a:r>
                      <a:r>
                        <a:rPr lang="en-US" altLang="zh-TW" sz="1300" b="0" kern="100" baseline="0" dirty="0">
                          <a:latin typeface="+mn-ea"/>
                          <a:ea typeface="+mn-ea"/>
                        </a:rPr>
                        <a:t> ground,5F under ground</a:t>
                      </a:r>
                      <a:endParaRPr lang="zh-TW" sz="13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1300" b="0" kern="100" baseline="0" dirty="0">
                          <a:latin typeface="+mn-ea"/>
                          <a:ea typeface="+mn-ea"/>
                        </a:rPr>
                        <a:t>Urban Renewal Project Plan Approval Announcement</a:t>
                      </a:r>
                      <a:endParaRPr lang="zh-TW" sz="13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latin typeface="標楷體" pitchFamily="65" charset="-120"/>
                          <a:ea typeface="標楷體" pitchFamily="65" charset="-120"/>
                        </a:rPr>
                        <a:t>3,989.36</a:t>
                      </a: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920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latin typeface="+mn-ea"/>
                          <a:ea typeface="+mn-ea"/>
                          <a:cs typeface="+mn-cs"/>
                        </a:rPr>
                        <a:t>New Taipei City , </a:t>
                      </a:r>
                      <a:r>
                        <a:rPr lang="en-US" altLang="zh-TW" sz="1200" b="0" kern="1200" dirty="0" err="1">
                          <a:solidFill>
                            <a:schemeClr val="tx1"/>
                          </a:solidFill>
                          <a:latin typeface="+mn-ea"/>
                          <a:ea typeface="+mn-ea"/>
                          <a:cs typeface="+mn-cs"/>
                        </a:rPr>
                        <a:t>Sijhih</a:t>
                      </a:r>
                      <a:r>
                        <a:rPr lang="en-US" altLang="zh-TW" sz="1200" b="0" kern="1200" dirty="0">
                          <a:solidFill>
                            <a:schemeClr val="tx1"/>
                          </a:solidFill>
                          <a:latin typeface="+mn-ea"/>
                          <a:ea typeface="+mn-ea"/>
                          <a:cs typeface="+mn-cs"/>
                        </a:rPr>
                        <a:t> </a:t>
                      </a:r>
                      <a:r>
                        <a:rPr lang="en-US" altLang="zh-TW" sz="1200" b="0" kern="1200" dirty="0" err="1">
                          <a:solidFill>
                            <a:schemeClr val="tx1"/>
                          </a:solidFill>
                          <a:latin typeface="+mn-ea"/>
                          <a:ea typeface="+mn-ea"/>
                          <a:cs typeface="+mn-cs"/>
                        </a:rPr>
                        <a:t>Dist</a:t>
                      </a:r>
                      <a:r>
                        <a:rPr lang="en-US" altLang="zh-TW" sz="1200" b="0" kern="1200" dirty="0">
                          <a:solidFill>
                            <a:schemeClr val="tx1"/>
                          </a:solidFill>
                          <a:latin typeface="+mn-ea"/>
                          <a:ea typeface="+mn-ea"/>
                          <a:cs typeface="+mn-cs"/>
                        </a:rPr>
                        <a:t> , </a:t>
                      </a:r>
                      <a:r>
                        <a:rPr lang="en-US" altLang="zh-TW" sz="1200" b="0" kern="1200" dirty="0" err="1">
                          <a:solidFill>
                            <a:schemeClr val="tx1"/>
                          </a:solidFill>
                          <a:latin typeface="+mn-ea"/>
                          <a:ea typeface="+mn-ea"/>
                          <a:cs typeface="+mn-cs"/>
                        </a:rPr>
                        <a:t>Zonta</a:t>
                      </a:r>
                      <a:r>
                        <a:rPr lang="en-US" altLang="zh-TW" sz="1200" b="0" kern="1200" dirty="0">
                          <a:solidFill>
                            <a:schemeClr val="tx1"/>
                          </a:solidFill>
                          <a:latin typeface="+mn-ea"/>
                          <a:ea typeface="+mn-ea"/>
                          <a:cs typeface="+mn-cs"/>
                        </a:rPr>
                        <a:t> Sec , </a:t>
                      </a:r>
                      <a:r>
                        <a:rPr lang="en-US" altLang="zh-TW" sz="1200" b="0" kern="1200" dirty="0" err="1">
                          <a:solidFill>
                            <a:schemeClr val="tx1"/>
                          </a:solidFill>
                          <a:latin typeface="+mn-ea"/>
                          <a:ea typeface="+mn-ea"/>
                          <a:cs typeface="+mn-cs"/>
                        </a:rPr>
                        <a:t>Sinfong</a:t>
                      </a:r>
                      <a:r>
                        <a:rPr lang="en-US" altLang="zh-TW" sz="1200" b="0" kern="1200" dirty="0">
                          <a:solidFill>
                            <a:schemeClr val="tx1"/>
                          </a:solidFill>
                          <a:latin typeface="+mn-ea"/>
                          <a:ea typeface="+mn-ea"/>
                          <a:cs typeface="+mn-cs"/>
                        </a:rPr>
                        <a:t> Sec</a:t>
                      </a:r>
                      <a:endParaRPr lang="zh-TW" altLang="zh-TW" sz="1200" b="0" kern="100" dirty="0">
                        <a:latin typeface="+mn-ea"/>
                        <a:ea typeface="+mn-ea"/>
                      </a:endParaRPr>
                    </a:p>
                    <a:p>
                      <a:pPr algn="ctr">
                        <a:spcAft>
                          <a:spcPts val="0"/>
                        </a:spcAft>
                      </a:pPr>
                      <a:endParaRPr lang="zh-TW" sz="12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300" b="0" kern="1200" dirty="0">
                          <a:solidFill>
                            <a:schemeClr val="tx1"/>
                          </a:solidFill>
                          <a:latin typeface="+mn-ea"/>
                          <a:ea typeface="+mn-ea"/>
                          <a:cs typeface="+mn-cs"/>
                        </a:rPr>
                        <a:t>New Taipei City , </a:t>
                      </a:r>
                      <a:r>
                        <a:rPr lang="en-US" altLang="zh-TW" sz="1300" b="0" kern="1200" dirty="0" err="1">
                          <a:solidFill>
                            <a:schemeClr val="tx1"/>
                          </a:solidFill>
                          <a:latin typeface="+mn-ea"/>
                          <a:ea typeface="+mn-ea"/>
                          <a:cs typeface="+mn-cs"/>
                        </a:rPr>
                        <a:t>Sijhih</a:t>
                      </a:r>
                      <a:r>
                        <a:rPr lang="en-US" altLang="zh-TW" sz="1300" b="0" kern="1200" dirty="0">
                          <a:solidFill>
                            <a:schemeClr val="tx1"/>
                          </a:solidFill>
                          <a:latin typeface="+mn-ea"/>
                          <a:ea typeface="+mn-ea"/>
                          <a:cs typeface="+mn-cs"/>
                        </a:rPr>
                        <a:t> </a:t>
                      </a:r>
                      <a:r>
                        <a:rPr lang="en-US" altLang="zh-TW" sz="1300" b="0" kern="1200" dirty="0" err="1">
                          <a:solidFill>
                            <a:schemeClr val="tx1"/>
                          </a:solidFill>
                          <a:latin typeface="+mn-ea"/>
                          <a:ea typeface="+mn-ea"/>
                          <a:cs typeface="+mn-cs"/>
                        </a:rPr>
                        <a:t>Dist</a:t>
                      </a:r>
                      <a:r>
                        <a:rPr lang="en-US" altLang="zh-TW" sz="1300" b="0" kern="1200" dirty="0">
                          <a:solidFill>
                            <a:schemeClr val="tx1"/>
                          </a:solidFill>
                          <a:latin typeface="+mn-ea"/>
                          <a:ea typeface="+mn-ea"/>
                          <a:cs typeface="+mn-cs"/>
                        </a:rPr>
                        <a:t> </a:t>
                      </a:r>
                      <a:endParaRPr lang="zh-TW" altLang="zh-TW" sz="1300" b="0" kern="100" dirty="0">
                        <a:latin typeface="+mn-ea"/>
                        <a:ea typeface="+mn-ea"/>
                      </a:endParaRPr>
                    </a:p>
                    <a:p>
                      <a:pPr algn="ctr">
                        <a:spcAft>
                          <a:spcPts val="0"/>
                        </a:spcAft>
                      </a:pPr>
                      <a:endParaRPr lang="zh-TW" sz="13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300" b="0" kern="100" dirty="0">
                          <a:latin typeface="標楷體" pitchFamily="65" charset="-120"/>
                          <a:ea typeface="標楷體" pitchFamily="65" charset="-120"/>
                        </a:rPr>
                        <a:t>1,918.25</a:t>
                      </a:r>
                      <a:endParaRPr lang="zh-TW" altLang="zh-TW" sz="1300" b="0" kern="100" dirty="0">
                        <a:latin typeface="標楷體" pitchFamily="65" charset="-120"/>
                        <a:ea typeface="標楷體" pitchFamily="65" charset="-120"/>
                      </a:endParaRPr>
                    </a:p>
                    <a:p>
                      <a:pPr algn="ctr">
                        <a:spcAft>
                          <a:spcPts val="0"/>
                        </a:spcAft>
                      </a:pPr>
                      <a:endParaRPr lang="zh-TW" sz="1300" b="0" kern="100" dirty="0">
                        <a:latin typeface="標楷體" pitchFamily="65" charset="-120"/>
                        <a:ea typeface="標楷體" pitchFamily="65" charset="-120"/>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1300" b="0" kern="100" dirty="0">
                          <a:latin typeface="+mn-ea"/>
                          <a:ea typeface="+mn-ea"/>
                        </a:rPr>
                        <a:t>Residential</a:t>
                      </a:r>
                      <a:endParaRPr lang="zh-TW" altLang="zh-TW" sz="1300" b="0" kern="100" dirty="0">
                        <a:latin typeface="+mn-ea"/>
                        <a:ea typeface="+mn-ea"/>
                      </a:endParaRPr>
                    </a:p>
                    <a:p>
                      <a:pPr algn="ctr">
                        <a:spcAft>
                          <a:spcPts val="0"/>
                        </a:spcAft>
                      </a:pPr>
                      <a:r>
                        <a:rPr lang="en-US" altLang="zh-TW" sz="1300" b="0" kern="100" dirty="0">
                          <a:latin typeface="+mn-ea"/>
                          <a:ea typeface="+mn-ea"/>
                        </a:rPr>
                        <a:t>11 F above</a:t>
                      </a:r>
                      <a:r>
                        <a:rPr lang="en-US" altLang="zh-TW" sz="1300" b="0" kern="100" baseline="0" dirty="0">
                          <a:latin typeface="+mn-ea"/>
                          <a:ea typeface="+mn-ea"/>
                        </a:rPr>
                        <a:t> ground,3F under ground</a:t>
                      </a:r>
                      <a:endParaRPr lang="zh-TW" altLang="zh-TW" sz="1300" b="0" kern="100" dirty="0">
                        <a:latin typeface="+mn-ea"/>
                        <a:ea typeface="+mn-ea"/>
                      </a:endParaRPr>
                    </a:p>
                    <a:p>
                      <a:pPr algn="ctr">
                        <a:spcAft>
                          <a:spcPts val="0"/>
                        </a:spcAft>
                      </a:pPr>
                      <a:endParaRPr lang="zh-TW" altLang="zh-TW" sz="13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300" b="0" kern="100" baseline="0" dirty="0">
                          <a:latin typeface="+mn-ea"/>
                          <a:ea typeface="+mn-ea"/>
                        </a:rPr>
                        <a:t>Urban Renewal Project Plan Approval Announcement</a:t>
                      </a:r>
                      <a:endParaRPr lang="zh-TW" altLang="en-US" sz="1300" b="0" kern="100" dirty="0">
                        <a:latin typeface="+mn-ea"/>
                        <a:ea typeface="+mn-ea"/>
                      </a:endParaRPr>
                    </a:p>
                    <a:p>
                      <a:pPr algn="ctr">
                        <a:spcAft>
                          <a:spcPts val="0"/>
                        </a:spcAft>
                      </a:pPr>
                      <a:endParaRPr lang="zh-TW" sz="13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latin typeface="標楷體" pitchFamily="65" charset="-120"/>
                          <a:ea typeface="標楷體" pitchFamily="65" charset="-120"/>
                        </a:rPr>
                        <a:t>3,909.12</a:t>
                      </a: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915649"/>
                  </a:ext>
                </a:extLst>
              </a:tr>
              <a:tr h="792088">
                <a:tc>
                  <a:txBody>
                    <a:bodyPr/>
                    <a:lstStyle/>
                    <a:p>
                      <a:pPr algn="ctr">
                        <a:spcAft>
                          <a:spcPts val="0"/>
                        </a:spcAft>
                      </a:pPr>
                      <a:r>
                        <a:rPr lang="en-US" altLang="zh-TW" sz="1200" b="0" kern="1200" dirty="0">
                          <a:solidFill>
                            <a:schemeClr val="tx1"/>
                          </a:solidFill>
                          <a:latin typeface="+mn-ea"/>
                          <a:ea typeface="+mn-ea"/>
                          <a:cs typeface="+mn-cs"/>
                        </a:rPr>
                        <a:t>Taipei City , </a:t>
                      </a:r>
                      <a:r>
                        <a:rPr lang="en-US" altLang="zh-TW" sz="1200" b="0" kern="1200" dirty="0" err="1">
                          <a:solidFill>
                            <a:schemeClr val="tx1"/>
                          </a:solidFill>
                          <a:latin typeface="+mn-ea"/>
                          <a:ea typeface="+mn-ea"/>
                          <a:cs typeface="+mn-cs"/>
                        </a:rPr>
                        <a:t>Sinyi</a:t>
                      </a:r>
                      <a:r>
                        <a:rPr lang="en-US" altLang="zh-TW" sz="1200" b="0" kern="1200" dirty="0">
                          <a:solidFill>
                            <a:schemeClr val="tx1"/>
                          </a:solidFill>
                          <a:latin typeface="+mn-ea"/>
                          <a:ea typeface="+mn-ea"/>
                          <a:cs typeface="+mn-cs"/>
                        </a:rPr>
                        <a:t> Dist , </a:t>
                      </a:r>
                      <a:r>
                        <a:rPr lang="en-US" altLang="zh-TW" sz="1200" b="0" kern="1200" dirty="0" err="1">
                          <a:solidFill>
                            <a:schemeClr val="tx1"/>
                          </a:solidFill>
                          <a:latin typeface="+mn-ea"/>
                          <a:ea typeface="+mn-ea"/>
                          <a:cs typeface="+mn-cs"/>
                        </a:rPr>
                        <a:t>Fude</a:t>
                      </a:r>
                      <a:r>
                        <a:rPr lang="en-US" altLang="zh-TW" sz="1200" b="0" kern="1200" dirty="0">
                          <a:solidFill>
                            <a:schemeClr val="tx1"/>
                          </a:solidFill>
                          <a:latin typeface="+mn-ea"/>
                          <a:ea typeface="+mn-ea"/>
                          <a:cs typeface="+mn-cs"/>
                        </a:rPr>
                        <a:t> Sec</a:t>
                      </a:r>
                      <a:endParaRPr lang="zh-TW" sz="12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1300" b="0" kern="1200" dirty="0">
                          <a:solidFill>
                            <a:schemeClr val="tx1"/>
                          </a:solidFill>
                          <a:latin typeface="+mn-ea"/>
                          <a:ea typeface="+mn-ea"/>
                          <a:cs typeface="+mn-cs"/>
                        </a:rPr>
                        <a:t>Taipei City , </a:t>
                      </a:r>
                      <a:r>
                        <a:rPr lang="en-US" altLang="zh-TW" sz="1300" b="0" kern="1200" dirty="0" err="1">
                          <a:solidFill>
                            <a:schemeClr val="tx1"/>
                          </a:solidFill>
                          <a:latin typeface="+mn-ea"/>
                          <a:ea typeface="+mn-ea"/>
                          <a:cs typeface="+mn-cs"/>
                        </a:rPr>
                        <a:t>Sinyi</a:t>
                      </a:r>
                      <a:r>
                        <a:rPr lang="en-US" altLang="zh-TW" sz="1300" b="0" kern="1200" dirty="0">
                          <a:solidFill>
                            <a:schemeClr val="tx1"/>
                          </a:solidFill>
                          <a:latin typeface="+mn-ea"/>
                          <a:ea typeface="+mn-ea"/>
                          <a:cs typeface="+mn-cs"/>
                        </a:rPr>
                        <a:t> Dist </a:t>
                      </a:r>
                      <a:endParaRPr lang="zh-TW" sz="13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b="0" kern="100" dirty="0">
                          <a:latin typeface="標楷體" pitchFamily="65" charset="-120"/>
                          <a:ea typeface="標楷體" pitchFamily="65" charset="-120"/>
                        </a:rPr>
                        <a:t>570.82</a:t>
                      </a:r>
                      <a:endParaRPr lang="zh-TW" sz="1300" b="0" kern="100" dirty="0">
                        <a:latin typeface="標楷體" pitchFamily="65" charset="-120"/>
                        <a:ea typeface="標楷體" pitchFamily="65" charset="-120"/>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1300" b="0" kern="100" dirty="0">
                          <a:latin typeface="+mn-ea"/>
                          <a:ea typeface="+mn-ea"/>
                        </a:rPr>
                        <a:t>Market</a:t>
                      </a:r>
                      <a:r>
                        <a:rPr lang="en-US" altLang="zh-TW" sz="1300" b="0" kern="100" baseline="0" dirty="0">
                          <a:latin typeface="+mn-ea"/>
                          <a:ea typeface="+mn-ea"/>
                        </a:rPr>
                        <a:t> Land</a:t>
                      </a:r>
                      <a:endParaRPr lang="zh-TW" sz="1300" b="0" kern="100" dirty="0">
                        <a:latin typeface="+mn-ea"/>
                        <a:ea typeface="+mn-ea"/>
                      </a:endParaRPr>
                    </a:p>
                    <a:p>
                      <a:pPr algn="ctr">
                        <a:spcAft>
                          <a:spcPts val="0"/>
                        </a:spcAft>
                      </a:pPr>
                      <a:r>
                        <a:rPr lang="en-US" altLang="zh-TW" sz="1300" b="0" kern="100" dirty="0">
                          <a:latin typeface="+mn-ea"/>
                          <a:ea typeface="+mn-ea"/>
                        </a:rPr>
                        <a:t>18 F above</a:t>
                      </a:r>
                      <a:r>
                        <a:rPr lang="en-US" altLang="zh-TW" sz="1300" b="0" kern="100" baseline="0" dirty="0">
                          <a:latin typeface="+mn-ea"/>
                          <a:ea typeface="+mn-ea"/>
                        </a:rPr>
                        <a:t> ground,4F under ground</a:t>
                      </a:r>
                      <a:endParaRPr lang="zh-TW" altLang="zh-TW" sz="13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1300" b="0" kern="100" dirty="0">
                          <a:latin typeface="+mn-ea"/>
                          <a:ea typeface="+mn-ea"/>
                        </a:rPr>
                        <a:t>Project</a:t>
                      </a:r>
                      <a:r>
                        <a:rPr lang="en-US" altLang="zh-TW" sz="1300" b="0" kern="100" baseline="0" dirty="0">
                          <a:latin typeface="+mn-ea"/>
                          <a:ea typeface="+mn-ea"/>
                        </a:rPr>
                        <a:t> plan and right transfer report resubmitted for review</a:t>
                      </a:r>
                      <a:endParaRPr lang="zh-TW" sz="13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latin typeface="標楷體" pitchFamily="65" charset="-120"/>
                          <a:ea typeface="標楷體" pitchFamily="65" charset="-120"/>
                        </a:rPr>
                        <a:t>1,692.00</a:t>
                      </a: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92088">
                <a:tc>
                  <a:txBody>
                    <a:bodyPr/>
                    <a:lstStyle/>
                    <a:p>
                      <a:pPr algn="ctr">
                        <a:spcAft>
                          <a:spcPts val="0"/>
                        </a:spcAft>
                      </a:pPr>
                      <a:r>
                        <a:rPr lang="en-US" altLang="zh-TW" sz="1300" b="0" kern="1200" dirty="0">
                          <a:solidFill>
                            <a:schemeClr val="tx1"/>
                          </a:solidFill>
                          <a:latin typeface="+mn-ea"/>
                          <a:ea typeface="+mn-ea"/>
                          <a:cs typeface="+mn-cs"/>
                        </a:rPr>
                        <a:t>Taipei City , </a:t>
                      </a:r>
                      <a:r>
                        <a:rPr lang="en-US" altLang="zh-TW" sz="1300" b="0" kern="1200" dirty="0" err="1">
                          <a:solidFill>
                            <a:schemeClr val="tx1"/>
                          </a:solidFill>
                          <a:latin typeface="+mn-ea"/>
                          <a:ea typeface="+mn-ea"/>
                          <a:cs typeface="+mn-cs"/>
                        </a:rPr>
                        <a:t>Songshan</a:t>
                      </a:r>
                      <a:r>
                        <a:rPr lang="en-US" altLang="zh-TW" sz="1300" b="0" kern="1200" dirty="0">
                          <a:solidFill>
                            <a:schemeClr val="tx1"/>
                          </a:solidFill>
                          <a:latin typeface="+mn-ea"/>
                          <a:ea typeface="+mn-ea"/>
                          <a:cs typeface="+mn-cs"/>
                        </a:rPr>
                        <a:t> Dist , </a:t>
                      </a:r>
                      <a:r>
                        <a:rPr lang="en-US" altLang="zh-TW" sz="1300" b="0" kern="1200" dirty="0" err="1">
                          <a:solidFill>
                            <a:schemeClr val="tx1"/>
                          </a:solidFill>
                          <a:latin typeface="+mn-ea"/>
                          <a:ea typeface="+mn-ea"/>
                          <a:cs typeface="+mn-cs"/>
                        </a:rPr>
                        <a:t>Meiren</a:t>
                      </a:r>
                      <a:r>
                        <a:rPr lang="en-US" altLang="zh-TW" sz="1300" b="0" kern="1200" dirty="0">
                          <a:solidFill>
                            <a:schemeClr val="tx1"/>
                          </a:solidFill>
                          <a:latin typeface="+mn-ea"/>
                          <a:ea typeface="+mn-ea"/>
                          <a:cs typeface="+mn-cs"/>
                        </a:rPr>
                        <a:t> Sec</a:t>
                      </a:r>
                      <a:endParaRPr lang="zh-TW" sz="13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1300" b="0" kern="1200" dirty="0">
                          <a:solidFill>
                            <a:schemeClr val="tx1"/>
                          </a:solidFill>
                          <a:latin typeface="+mn-ea"/>
                          <a:ea typeface="+mn-ea"/>
                          <a:cs typeface="+mn-cs"/>
                        </a:rPr>
                        <a:t>Taipei City , </a:t>
                      </a:r>
                      <a:r>
                        <a:rPr lang="en-US" altLang="zh-TW" sz="1300" b="0" kern="1200" dirty="0" err="1">
                          <a:solidFill>
                            <a:schemeClr val="tx1"/>
                          </a:solidFill>
                          <a:latin typeface="+mn-ea"/>
                          <a:ea typeface="+mn-ea"/>
                          <a:cs typeface="+mn-cs"/>
                        </a:rPr>
                        <a:t>Songshan</a:t>
                      </a:r>
                      <a:r>
                        <a:rPr lang="en-US" altLang="zh-TW" sz="1300" b="0" kern="1200" dirty="0">
                          <a:solidFill>
                            <a:schemeClr val="tx1"/>
                          </a:solidFill>
                          <a:latin typeface="+mn-ea"/>
                          <a:ea typeface="+mn-ea"/>
                          <a:cs typeface="+mn-cs"/>
                        </a:rPr>
                        <a:t> Dist </a:t>
                      </a:r>
                      <a:endParaRPr lang="zh-TW" sz="13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b="0" kern="100" dirty="0">
                          <a:latin typeface="標楷體" pitchFamily="65" charset="-120"/>
                          <a:ea typeface="標楷體" pitchFamily="65" charset="-120"/>
                        </a:rPr>
                        <a:t>1,004.91</a:t>
                      </a:r>
                      <a:endParaRPr lang="zh-TW" sz="1300" b="0" kern="100" dirty="0">
                        <a:latin typeface="標楷體" pitchFamily="65" charset="-120"/>
                        <a:ea typeface="標楷體" pitchFamily="65" charset="-120"/>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1300" b="0" kern="100" dirty="0">
                          <a:latin typeface="+mn-ea"/>
                          <a:ea typeface="+mn-ea"/>
                        </a:rPr>
                        <a:t>Residential</a:t>
                      </a:r>
                      <a:endParaRPr lang="zh-TW" altLang="zh-TW" sz="1300" b="0" kern="100" dirty="0">
                        <a:latin typeface="+mn-ea"/>
                        <a:ea typeface="+mn-ea"/>
                      </a:endParaRPr>
                    </a:p>
                    <a:p>
                      <a:pPr algn="ctr">
                        <a:spcAft>
                          <a:spcPts val="0"/>
                        </a:spcAft>
                      </a:pPr>
                      <a:r>
                        <a:rPr lang="en-US" altLang="zh-TW" sz="1300" b="0" kern="100" dirty="0">
                          <a:latin typeface="+mn-ea"/>
                          <a:ea typeface="+mn-ea"/>
                        </a:rPr>
                        <a:t>14 F above</a:t>
                      </a:r>
                      <a:r>
                        <a:rPr lang="en-US" altLang="zh-TW" sz="1300" b="0" kern="100" baseline="0" dirty="0">
                          <a:latin typeface="+mn-ea"/>
                          <a:ea typeface="+mn-ea"/>
                        </a:rPr>
                        <a:t> ground,3F under ground</a:t>
                      </a:r>
                      <a:endParaRPr lang="zh-TW" altLang="zh-TW" sz="13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1300" b="0" kern="100" dirty="0">
                          <a:latin typeface="+mn-ea"/>
                          <a:ea typeface="+mn-ea"/>
                        </a:rPr>
                        <a:t>In</a:t>
                      </a:r>
                      <a:r>
                        <a:rPr lang="en-US" altLang="zh-TW" sz="1300" b="0" kern="100" baseline="0" dirty="0">
                          <a:latin typeface="+mn-ea"/>
                          <a:ea typeface="+mn-ea"/>
                        </a:rPr>
                        <a:t> contract with landowner </a:t>
                      </a:r>
                      <a:endParaRPr lang="zh-TW" sz="13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latin typeface="標楷體" pitchFamily="65" charset="-120"/>
                          <a:ea typeface="標楷體" pitchFamily="65" charset="-120"/>
                        </a:rPr>
                        <a:t>1,656.84</a:t>
                      </a: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20080">
                <a:tc>
                  <a:txBody>
                    <a:bodyPr/>
                    <a:lstStyle/>
                    <a:p>
                      <a:pPr algn="ctr">
                        <a:spcAft>
                          <a:spcPts val="0"/>
                        </a:spcAft>
                      </a:pPr>
                      <a:r>
                        <a:rPr lang="en-US" altLang="zh-TW" sz="1300" b="0" kern="100" dirty="0">
                          <a:latin typeface="+mn-ea"/>
                          <a:ea typeface="+mn-ea"/>
                        </a:rPr>
                        <a:t>Taipei City,</a:t>
                      </a:r>
                    </a:p>
                    <a:p>
                      <a:pPr algn="ctr">
                        <a:spcAft>
                          <a:spcPts val="0"/>
                        </a:spcAft>
                      </a:pPr>
                      <a:r>
                        <a:rPr lang="en-US" altLang="zh-TW" sz="1300" b="0" kern="100" dirty="0">
                          <a:latin typeface="+mn-ea"/>
                          <a:ea typeface="+mn-ea"/>
                        </a:rPr>
                        <a:t>Datong</a:t>
                      </a:r>
                      <a:r>
                        <a:rPr lang="en-US" altLang="zh-TW" sz="1300" b="0" kern="100" baseline="0" dirty="0">
                          <a:latin typeface="+mn-ea"/>
                          <a:ea typeface="+mn-ea"/>
                        </a:rPr>
                        <a:t> Dist,</a:t>
                      </a:r>
                    </a:p>
                    <a:p>
                      <a:pPr algn="ctr">
                        <a:spcAft>
                          <a:spcPts val="0"/>
                        </a:spcAft>
                      </a:pPr>
                      <a:r>
                        <a:rPr lang="en-US" altLang="zh-TW" sz="1300" b="0" kern="100" baseline="0" dirty="0">
                          <a:latin typeface="+mn-ea"/>
                          <a:ea typeface="+mn-ea"/>
                        </a:rPr>
                        <a:t>Bridge North Sec</a:t>
                      </a:r>
                      <a:endParaRPr lang="zh-TW" sz="13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1300" b="0" kern="100" dirty="0">
                          <a:latin typeface="+mn-ea"/>
                          <a:ea typeface="+mn-ea"/>
                        </a:rPr>
                        <a:t>Taipei City,</a:t>
                      </a:r>
                    </a:p>
                    <a:p>
                      <a:pPr algn="ctr">
                        <a:spcAft>
                          <a:spcPts val="0"/>
                        </a:spcAft>
                      </a:pPr>
                      <a:r>
                        <a:rPr lang="en-US" altLang="zh-TW" sz="1300" b="0" kern="100" dirty="0">
                          <a:latin typeface="+mn-ea"/>
                          <a:ea typeface="+mn-ea"/>
                        </a:rPr>
                        <a:t>Datong Dist</a:t>
                      </a:r>
                      <a:endParaRPr lang="zh-TW" sz="13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1300" b="0" kern="100" dirty="0">
                          <a:solidFill>
                            <a:schemeClr val="tx1"/>
                          </a:solidFill>
                          <a:latin typeface="標楷體" pitchFamily="65" charset="-120"/>
                          <a:ea typeface="標楷體" pitchFamily="65" charset="-120"/>
                          <a:cs typeface="+mn-cs"/>
                        </a:rPr>
                        <a:t>621.87</a:t>
                      </a:r>
                      <a:endParaRPr kumimoji="0" lang="zh-TW" altLang="zh-TW" sz="1300" b="0" kern="100" dirty="0">
                        <a:solidFill>
                          <a:schemeClr val="tx1"/>
                        </a:solidFill>
                        <a:latin typeface="標楷體" pitchFamily="65" charset="-120"/>
                        <a:ea typeface="標楷體" pitchFamily="65" charset="-120"/>
                        <a:cs typeface="+mn-cs"/>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1300" b="0" kern="100" dirty="0">
                          <a:latin typeface="+mn-ea"/>
                          <a:ea typeface="+mn-ea"/>
                        </a:rPr>
                        <a:t>Residential</a:t>
                      </a:r>
                      <a:endParaRPr lang="zh-TW" altLang="zh-TW" sz="1300" b="0" kern="100" dirty="0">
                        <a:latin typeface="+mn-ea"/>
                        <a:ea typeface="+mn-ea"/>
                      </a:endParaRPr>
                    </a:p>
                    <a:p>
                      <a:pPr algn="ctr">
                        <a:spcAft>
                          <a:spcPts val="0"/>
                        </a:spcAft>
                      </a:pPr>
                      <a:r>
                        <a:rPr lang="en-US" altLang="zh-TW" sz="1300" b="0" kern="100" dirty="0">
                          <a:latin typeface="+mn-ea"/>
                          <a:ea typeface="+mn-ea"/>
                        </a:rPr>
                        <a:t>12 F above</a:t>
                      </a:r>
                      <a:r>
                        <a:rPr lang="en-US" altLang="zh-TW" sz="1300" b="0" kern="100" baseline="0" dirty="0">
                          <a:latin typeface="+mn-ea"/>
                          <a:ea typeface="+mn-ea"/>
                        </a:rPr>
                        <a:t> ground,4F under ground</a:t>
                      </a:r>
                      <a:endParaRPr lang="zh-TW" altLang="zh-TW" sz="13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0" kern="100" dirty="0">
                          <a:latin typeface="+mn-ea"/>
                          <a:ea typeface="+mn-ea"/>
                        </a:rPr>
                        <a:t>Project plan and rights  transfer</a:t>
                      </a:r>
                      <a:r>
                        <a:rPr lang="en-US" altLang="zh-TW" sz="1400" b="0" kern="100" baseline="0" dirty="0">
                          <a:latin typeface="+mn-ea"/>
                          <a:ea typeface="+mn-ea"/>
                        </a:rPr>
                        <a:t> under</a:t>
                      </a:r>
                      <a:r>
                        <a:rPr lang="en-US" altLang="zh-TW" sz="1400" b="0" kern="100" dirty="0">
                          <a:latin typeface="+mn-ea"/>
                          <a:ea typeface="+mn-ea"/>
                        </a:rPr>
                        <a:t> review </a:t>
                      </a:r>
                      <a:endParaRPr lang="zh-TW" altLang="zh-TW" sz="14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latin typeface="標楷體" pitchFamily="65" charset="-120"/>
                          <a:ea typeface="標楷體" pitchFamily="65" charset="-120"/>
                        </a:rPr>
                        <a:t>1,805.00</a:t>
                      </a: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64316">
                <a:tc>
                  <a:txBody>
                    <a:bodyPr/>
                    <a:lstStyle/>
                    <a:p>
                      <a:pPr algn="ctr"/>
                      <a:r>
                        <a:rPr lang="en-US" altLang="zh-TW" sz="1200" b="0" dirty="0">
                          <a:latin typeface="+mn-ea"/>
                          <a:ea typeface="+mn-ea"/>
                        </a:rPr>
                        <a:t>Taipei City,</a:t>
                      </a:r>
                      <a:r>
                        <a:rPr lang="zh-TW" altLang="en-US" sz="1200" b="0" dirty="0">
                          <a:latin typeface="+mn-ea"/>
                          <a:ea typeface="+mn-ea"/>
                        </a:rPr>
                        <a:t> </a:t>
                      </a:r>
                      <a:r>
                        <a:rPr lang="en-US" altLang="zh-TW" sz="1200" b="0" dirty="0" err="1">
                          <a:latin typeface="+mn-ea"/>
                          <a:ea typeface="+mn-ea"/>
                        </a:rPr>
                        <a:t>Shilin</a:t>
                      </a:r>
                      <a:r>
                        <a:rPr lang="en-US" altLang="zh-TW" sz="1200" b="0" dirty="0">
                          <a:latin typeface="+mn-ea"/>
                          <a:ea typeface="+mn-ea"/>
                        </a:rPr>
                        <a:t> </a:t>
                      </a:r>
                      <a:r>
                        <a:rPr lang="en-US" altLang="zh-TW" sz="1200" b="0" dirty="0" err="1">
                          <a:latin typeface="+mn-ea"/>
                          <a:ea typeface="+mn-ea"/>
                        </a:rPr>
                        <a:t>Dist</a:t>
                      </a:r>
                      <a:r>
                        <a:rPr lang="en-US" altLang="zh-TW" sz="1200" b="0" dirty="0">
                          <a:latin typeface="+mn-ea"/>
                          <a:ea typeface="+mn-ea"/>
                        </a:rPr>
                        <a:t>, </a:t>
                      </a:r>
                      <a:r>
                        <a:rPr lang="en-US" altLang="zh-TW" sz="1200" b="0" dirty="0" err="1">
                          <a:latin typeface="+mn-ea"/>
                          <a:ea typeface="+mn-ea"/>
                        </a:rPr>
                        <a:t>Yongxin</a:t>
                      </a:r>
                      <a:r>
                        <a:rPr lang="zh-TW" altLang="en-US" sz="1200" b="0" dirty="0">
                          <a:latin typeface="+mn-ea"/>
                          <a:ea typeface="+mn-ea"/>
                        </a:rPr>
                        <a:t>ˉ</a:t>
                      </a:r>
                      <a:r>
                        <a:rPr lang="en-US" altLang="zh-TW" sz="1200" b="0" dirty="0">
                          <a:latin typeface="+mn-ea"/>
                          <a:ea typeface="+mn-ea"/>
                        </a:rPr>
                        <a:t>Sec</a:t>
                      </a:r>
                      <a:endParaRPr lang="zh-TW" altLang="en-US" sz="1200" b="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0" dirty="0">
                          <a:latin typeface="+mn-ea"/>
                          <a:ea typeface="+mn-ea"/>
                        </a:rPr>
                        <a:t>Taipei City,</a:t>
                      </a:r>
                      <a:r>
                        <a:rPr lang="zh-TW" altLang="en-US" sz="1200" b="0" dirty="0">
                          <a:latin typeface="+mn-ea"/>
                          <a:ea typeface="+mn-ea"/>
                        </a:rPr>
                        <a:t> </a:t>
                      </a:r>
                      <a:endParaRPr lang="en-US" altLang="zh-TW" sz="1200" b="0" dirty="0">
                        <a:latin typeface="+mn-ea"/>
                        <a:ea typeface="+mn-ea"/>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0" dirty="0" err="1">
                          <a:latin typeface="+mn-ea"/>
                          <a:ea typeface="+mn-ea"/>
                        </a:rPr>
                        <a:t>Shilin</a:t>
                      </a:r>
                      <a:r>
                        <a:rPr lang="en-US" altLang="zh-TW" sz="1200" b="0" dirty="0">
                          <a:latin typeface="+mn-ea"/>
                          <a:ea typeface="+mn-ea"/>
                        </a:rPr>
                        <a:t> Dist</a:t>
                      </a:r>
                      <a:r>
                        <a:rPr lang="en-US" altLang="zh-TW" sz="800" b="0" dirty="0">
                          <a:latin typeface="+mn-ea"/>
                          <a:ea typeface="+mn-ea"/>
                        </a:rPr>
                        <a:t>,</a:t>
                      </a: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kern="100" dirty="0">
                          <a:solidFill>
                            <a:schemeClr val="tx1"/>
                          </a:solidFill>
                          <a:latin typeface="標楷體" pitchFamily="65" charset="-120"/>
                          <a:ea typeface="標楷體" pitchFamily="65" charset="-120"/>
                          <a:cs typeface="+mn-cs"/>
                        </a:rPr>
                        <a:t>845.79</a:t>
                      </a:r>
                      <a:endParaRPr kumimoji="0" lang="zh-TW" altLang="zh-TW" sz="1200" b="0" kern="100" dirty="0">
                        <a:solidFill>
                          <a:schemeClr val="tx1"/>
                        </a:solidFill>
                        <a:latin typeface="標楷體" pitchFamily="65" charset="-120"/>
                        <a:ea typeface="標楷體" pitchFamily="65" charset="-120"/>
                        <a:cs typeface="+mn-cs"/>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1200" b="0" kern="100" dirty="0">
                          <a:latin typeface="+mn-ea"/>
                          <a:ea typeface="+mn-ea"/>
                        </a:rPr>
                        <a:t>Residential</a:t>
                      </a:r>
                      <a:endParaRPr lang="zh-TW" altLang="zh-TW" sz="1200" b="0" kern="100" dirty="0">
                        <a:latin typeface="+mn-ea"/>
                        <a:ea typeface="+mn-ea"/>
                      </a:endParaRPr>
                    </a:p>
                    <a:p>
                      <a:pPr algn="ctr">
                        <a:spcAft>
                          <a:spcPts val="0"/>
                        </a:spcAft>
                      </a:pPr>
                      <a:r>
                        <a:rPr lang="en-US" altLang="zh-TW" sz="1200" b="0" kern="100" dirty="0">
                          <a:latin typeface="+mn-ea"/>
                          <a:ea typeface="+mn-ea"/>
                        </a:rPr>
                        <a:t>18 F above</a:t>
                      </a:r>
                      <a:r>
                        <a:rPr lang="en-US" altLang="zh-TW" sz="1200" b="0" kern="100" baseline="0" dirty="0">
                          <a:latin typeface="+mn-ea"/>
                          <a:ea typeface="+mn-ea"/>
                        </a:rPr>
                        <a:t> ground,3F under ground</a:t>
                      </a:r>
                      <a:endParaRPr lang="zh-TW" altLang="zh-TW" sz="12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0" kern="100" dirty="0">
                          <a:latin typeface="+mn-ea"/>
                          <a:ea typeface="+mn-ea"/>
                        </a:rPr>
                        <a:t>Project plan and rights  transfer</a:t>
                      </a:r>
                      <a:r>
                        <a:rPr lang="en-US" altLang="zh-TW" sz="1200" b="0" kern="100" baseline="0" dirty="0">
                          <a:latin typeface="+mn-ea"/>
                          <a:ea typeface="+mn-ea"/>
                        </a:rPr>
                        <a:t> under</a:t>
                      </a:r>
                      <a:r>
                        <a:rPr lang="en-US" altLang="zh-TW" sz="1200" b="0" kern="100" dirty="0">
                          <a:latin typeface="+mn-ea"/>
                          <a:ea typeface="+mn-ea"/>
                        </a:rPr>
                        <a:t> review </a:t>
                      </a:r>
                      <a:endParaRPr lang="zh-TW" altLang="zh-TW" sz="1200" b="0" kern="100" dirty="0">
                        <a:latin typeface="+mn-ea"/>
                        <a:ea typeface="+mn-ea"/>
                      </a:endParaRP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latin typeface="標楷體" pitchFamily="65" charset="-120"/>
                          <a:ea typeface="標楷體" pitchFamily="65" charset="-120"/>
                        </a:rPr>
                        <a:t>3,236.55</a:t>
                      </a:r>
                    </a:p>
                  </a:txBody>
                  <a:tcPr marL="44329" marR="44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流線">
  <a:themeElements>
    <a:clrScheme name="流線">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流線">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線">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流線">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流線">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1705</TotalTime>
  <Words>1484</Words>
  <Application>Microsoft Office PowerPoint</Application>
  <PresentationFormat>如螢幕大小 (4:3)</PresentationFormat>
  <Paragraphs>435</Paragraphs>
  <Slides>14</Slides>
  <Notes>7</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14</vt:i4>
      </vt:variant>
    </vt:vector>
  </HeadingPairs>
  <TitlesOfParts>
    <vt:vector size="23" baseType="lpstr">
      <vt:lpstr>微軟正黑體</vt:lpstr>
      <vt:lpstr>新細明體</vt:lpstr>
      <vt:lpstr>標楷體</vt:lpstr>
      <vt:lpstr>Arial</vt:lpstr>
      <vt:lpstr>Calibri</vt:lpstr>
      <vt:lpstr>Constantia</vt:lpstr>
      <vt:lpstr>Times New Roman</vt:lpstr>
      <vt:lpstr>Wingdings 2</vt:lpstr>
      <vt:lpstr>流線</vt:lpstr>
      <vt:lpstr>TA  JIANG  CO.,  LTD.</vt:lpstr>
      <vt:lpstr>Disclaimer </vt:lpstr>
      <vt:lpstr>Company Profile</vt:lpstr>
      <vt:lpstr>Company History</vt:lpstr>
      <vt:lpstr>         Operation Overview-Construction Department </vt:lpstr>
      <vt:lpstr>Operation Overview-Existing Home Sales Status </vt:lpstr>
      <vt:lpstr>Construction in Progress        </vt:lpstr>
      <vt:lpstr>Land Bank and Planned Projects</vt:lpstr>
      <vt:lpstr>Urban Renewal</vt:lpstr>
      <vt:lpstr>PowerPoint 簡報</vt:lpstr>
      <vt:lpstr>PowerPoint 簡報</vt:lpstr>
      <vt:lpstr>PowerPoint 簡報</vt:lpstr>
      <vt:lpstr>Company Operation Analysis                 Financial Status                                                                                                                                                                                       In thousands of NT</vt:lpstr>
      <vt:lpstr>Thank you for your support 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Ant Yu 游佳怡</dc:creator>
  <cp:lastModifiedBy>Charles Lin</cp:lastModifiedBy>
  <cp:revision>263</cp:revision>
  <dcterms:created xsi:type="dcterms:W3CDTF">2017-04-17T06:32:14Z</dcterms:created>
  <dcterms:modified xsi:type="dcterms:W3CDTF">2022-11-28T02:31:19Z</dcterms:modified>
</cp:coreProperties>
</file>