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comments/comment1.xml" ContentType="application/vnd.openxmlformats-officedocument.presentationml.comments+xml"/>
  <Override PartName="/ppt/charts/chart1.xml" ContentType="application/vnd.openxmlformats-officedocument.drawingml.chart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18"/>
  </p:notesMasterIdLst>
  <p:handoutMasterIdLst>
    <p:handoutMasterId r:id="rId19"/>
  </p:handoutMasterIdLst>
  <p:sldIdLst>
    <p:sldId id="256" r:id="rId2"/>
    <p:sldId id="272" r:id="rId3"/>
    <p:sldId id="269" r:id="rId4"/>
    <p:sldId id="257" r:id="rId5"/>
    <p:sldId id="265" r:id="rId6"/>
    <p:sldId id="258" r:id="rId7"/>
    <p:sldId id="275" r:id="rId8"/>
    <p:sldId id="274" r:id="rId9"/>
    <p:sldId id="266" r:id="rId10"/>
    <p:sldId id="262" r:id="rId11"/>
    <p:sldId id="260" r:id="rId12"/>
    <p:sldId id="270" r:id="rId13"/>
    <p:sldId id="271" r:id="rId14"/>
    <p:sldId id="277" r:id="rId15"/>
    <p:sldId id="263" r:id="rId16"/>
    <p:sldId id="267" r:id="rId17"/>
  </p:sldIdLst>
  <p:sldSz cx="9144000" cy="6858000" type="screen4x3"/>
  <p:notesSz cx="6797675" cy="9926638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rles Lin" initials="CL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50" autoAdjust="0"/>
    <p:restoredTop sz="92184" autoAdjust="0"/>
  </p:normalViewPr>
  <p:slideViewPr>
    <p:cSldViewPr>
      <p:cViewPr varScale="1">
        <p:scale>
          <a:sx n="99" d="100"/>
          <a:sy n="99" d="100"/>
        </p:scale>
        <p:origin x="1842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altLang="zh-TW" sz="2400" dirty="0"/>
              <a:t>2022</a:t>
            </a:r>
            <a:r>
              <a:rPr lang="zh-TW" altLang="en-US" sz="2400" dirty="0"/>
              <a:t>年</a:t>
            </a:r>
            <a:r>
              <a:rPr lang="en-US" altLang="zh-TW" sz="2400" dirty="0"/>
              <a:t>Q3</a:t>
            </a:r>
            <a:r>
              <a:rPr lang="zh-TW" altLang="en-US" sz="2400" dirty="0"/>
              <a:t>資產組成</a:t>
            </a:r>
          </a:p>
        </c:rich>
      </c:tx>
      <c:overlay val="0"/>
      <c:spPr>
        <a:ln w="38100"/>
      </c:spPr>
    </c:title>
    <c:autoTitleDeleted val="0"/>
    <c:plotArea>
      <c:layout>
        <c:manualLayout>
          <c:layoutTarget val="inner"/>
          <c:xMode val="edge"/>
          <c:yMode val="edge"/>
          <c:x val="0.14600712466121413"/>
          <c:y val="0.20217725944720299"/>
          <c:w val="0.50281084121336928"/>
          <c:h val="0.70747534367325215"/>
        </c:manualLayout>
      </c:layout>
      <c:pieChart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2022年Q2資產組成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</c:spPr>
          <c:dPt>
            <c:idx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16"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5460-46BF-9503-0E36D08501EC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19016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460-46BF-9503-0E36D08501EC}"/>
              </c:ext>
            </c:extLst>
          </c:dPt>
          <c:dPt>
            <c:idx val="2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19016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5460-46BF-9503-0E36D08501EC}"/>
              </c:ext>
            </c:extLst>
          </c:dPt>
          <c:dPt>
            <c:idx val="3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16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460-46BF-9503-0E36D08501EC}"/>
              </c:ext>
            </c:extLst>
          </c:dPt>
          <c:dLbls>
            <c:spPr>
              <a:solidFill>
                <a:schemeClr val="tx2">
                  <a:lumMod val="20000"/>
                  <a:lumOff val="80000"/>
                </a:schemeClr>
              </a:solidFill>
              <a:ln w="25355">
                <a:solidFill>
                  <a:srgbClr val="002060"/>
                </a:solidFill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10" b="1" baseline="0">
                    <a:solidFill>
                      <a:srgbClr val="C00000"/>
                    </a:solidFill>
                  </a:defRPr>
                </a:pPr>
                <a:endParaRPr lang="zh-TW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08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工作表1!$A$2:$A$5</c:f>
              <c:strCache>
                <c:ptCount val="4"/>
                <c:pt idx="0">
                  <c:v>營建存貨9.86億</c:v>
                </c:pt>
                <c:pt idx="1">
                  <c:v>金融資產4.61億</c:v>
                </c:pt>
                <c:pt idx="2">
                  <c:v>不動產1.74億</c:v>
                </c:pt>
                <c:pt idx="3">
                  <c:v>其他資產1.75億</c:v>
                </c:pt>
              </c:strCache>
            </c:strRef>
          </c:cat>
          <c:val>
            <c:numRef>
              <c:f>工作表1!$B$2:$B$5</c:f>
              <c:numCache>
                <c:formatCode>0%</c:formatCode>
                <c:ptCount val="4"/>
                <c:pt idx="0">
                  <c:v>0.54900000000000004</c:v>
                </c:pt>
                <c:pt idx="1">
                  <c:v>0.25</c:v>
                </c:pt>
                <c:pt idx="2">
                  <c:v>9.7000000000000003E-2</c:v>
                </c:pt>
                <c:pt idx="3">
                  <c:v>9.7000000000000003E-2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460-46BF-9503-0E36D08501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355">
          <a:noFill/>
        </a:ln>
      </c:spPr>
    </c:plotArea>
    <c:legend>
      <c:legendPos val="r"/>
      <c:layout>
        <c:manualLayout>
          <c:xMode val="edge"/>
          <c:yMode val="edge"/>
          <c:x val="0.69891698517066403"/>
          <c:y val="0.41775541958720402"/>
          <c:w val="0.28857324054210998"/>
          <c:h val="0.43180125623915483"/>
        </c:manualLayout>
      </c:layout>
      <c:overlay val="0"/>
      <c:spPr>
        <a:ln>
          <a:solidFill>
            <a:schemeClr val="accent1">
              <a:lumMod val="50000"/>
            </a:schemeClr>
          </a:solidFill>
        </a:ln>
      </c:spPr>
      <c:txPr>
        <a:bodyPr/>
        <a:lstStyle/>
        <a:p>
          <a:pPr>
            <a:defRPr sz="1500" b="1" baseline="0"/>
          </a:pPr>
          <a:endParaRPr lang="zh-TW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zh-TW"/>
    </a:p>
  </c:txPr>
  <c:externalData r:id="rId1">
    <c:autoUpdate val="0"/>
  </c:externalData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0-19T10:42:22.227" idx="1">
    <p:pos x="10" y="10"/>
    <p:text/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CCDCD7-3A98-4B7A-9131-F8515BFADF09}" type="doc">
      <dgm:prSet loTypeId="urn:microsoft.com/office/officeart/2005/8/layout/pyramid2" loCatId="pyramid" qsTypeId="urn:microsoft.com/office/officeart/2005/8/quickstyle/3d4" qsCatId="3D" csTypeId="urn:microsoft.com/office/officeart/2005/8/colors/accent3_2" csCatId="accent3" phldr="1"/>
      <dgm:spPr/>
      <dgm:t>
        <a:bodyPr/>
        <a:lstStyle/>
        <a:p>
          <a:endParaRPr lang="zh-TW" altLang="en-US"/>
        </a:p>
      </dgm:t>
    </dgm:pt>
    <dgm:pt modelId="{D2234645-83B3-487D-913D-2AEBC95DE127}">
      <dgm:prSet phldrT="[文字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 w="28575">
          <a:solidFill>
            <a:srgbClr val="FFFF00"/>
          </a:solidFill>
        </a:ln>
        <a:effectLst>
          <a:glow rad="2286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r>
            <a:rPr lang="zh-TW" altLang="en-US" sz="3600" dirty="0">
              <a:latin typeface="標楷體" pitchFamily="65" charset="-120"/>
              <a:ea typeface="標楷體" pitchFamily="65" charset="-120"/>
            </a:rPr>
            <a:t>基本資料</a:t>
          </a:r>
        </a:p>
      </dgm:t>
    </dgm:pt>
    <dgm:pt modelId="{D06ADA2B-5939-4683-B859-57FEEA0411A5}" type="parTrans" cxnId="{A7DA10E1-A2D5-43AB-A1F8-FA9AAD3257C3}">
      <dgm:prSet/>
      <dgm:spPr/>
      <dgm:t>
        <a:bodyPr/>
        <a:lstStyle/>
        <a:p>
          <a:endParaRPr lang="zh-TW" altLang="en-US"/>
        </a:p>
      </dgm:t>
    </dgm:pt>
    <dgm:pt modelId="{9590B28B-A901-4DA5-93A3-82B6A553393E}" type="sibTrans" cxnId="{A7DA10E1-A2D5-43AB-A1F8-FA9AAD3257C3}">
      <dgm:prSet/>
      <dgm:spPr/>
      <dgm:t>
        <a:bodyPr/>
        <a:lstStyle/>
        <a:p>
          <a:endParaRPr lang="zh-TW" altLang="en-US"/>
        </a:p>
      </dgm:t>
    </dgm:pt>
    <dgm:pt modelId="{FDCF1BEB-49B3-4C47-B3DC-512C2485F209}">
      <dgm:prSet phldrT="[文字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 w="38100">
          <a:solidFill>
            <a:srgbClr val="FFFF00"/>
          </a:solidFill>
        </a:ln>
        <a:effectLst>
          <a:glow rad="1397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r>
            <a:rPr lang="zh-TW" altLang="en-US" sz="3600" dirty="0">
              <a:latin typeface="標楷體" pitchFamily="65" charset="-120"/>
              <a:ea typeface="標楷體" pitchFamily="65" charset="-120"/>
            </a:rPr>
            <a:t>公司沿革</a:t>
          </a:r>
        </a:p>
      </dgm:t>
    </dgm:pt>
    <dgm:pt modelId="{C81FF3F8-AB47-421A-B9CF-1BCA528D389C}" type="parTrans" cxnId="{0BF6769C-E76C-4336-9FE3-D6DF174DAF02}">
      <dgm:prSet/>
      <dgm:spPr/>
      <dgm:t>
        <a:bodyPr/>
        <a:lstStyle/>
        <a:p>
          <a:endParaRPr lang="zh-TW" altLang="en-US"/>
        </a:p>
      </dgm:t>
    </dgm:pt>
    <dgm:pt modelId="{2C638116-830B-4C91-A2D8-45638ADAE9FB}" type="sibTrans" cxnId="{0BF6769C-E76C-4336-9FE3-D6DF174DAF02}">
      <dgm:prSet/>
      <dgm:spPr/>
      <dgm:t>
        <a:bodyPr/>
        <a:lstStyle/>
        <a:p>
          <a:endParaRPr lang="zh-TW" altLang="en-US"/>
        </a:p>
      </dgm:t>
    </dgm:pt>
    <dgm:pt modelId="{F673ED4B-1025-4D13-BE94-B66380161A22}">
      <dgm:prSet phldrT="[文字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 w="38100">
          <a:solidFill>
            <a:srgbClr val="FFFF00"/>
          </a:solidFill>
        </a:ln>
        <a:effectLst>
          <a:glow rad="1397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r>
            <a:rPr lang="zh-TW" altLang="en-US" sz="3600" dirty="0">
              <a:latin typeface="標楷體" pitchFamily="65" charset="-120"/>
              <a:ea typeface="標楷體" pitchFamily="65" charset="-120"/>
            </a:rPr>
            <a:t>營運概況</a:t>
          </a:r>
        </a:p>
      </dgm:t>
    </dgm:pt>
    <dgm:pt modelId="{CAB617D3-9AA7-401F-B3EE-C336AA25CB6B}" type="parTrans" cxnId="{EC082835-2211-4678-B001-BC2717726253}">
      <dgm:prSet/>
      <dgm:spPr/>
      <dgm:t>
        <a:bodyPr/>
        <a:lstStyle/>
        <a:p>
          <a:endParaRPr lang="zh-TW" altLang="en-US"/>
        </a:p>
      </dgm:t>
    </dgm:pt>
    <dgm:pt modelId="{F5DDD14B-364E-460F-9626-C5919C1486B6}" type="sibTrans" cxnId="{EC082835-2211-4678-B001-BC2717726253}">
      <dgm:prSet/>
      <dgm:spPr/>
      <dgm:t>
        <a:bodyPr/>
        <a:lstStyle/>
        <a:p>
          <a:endParaRPr lang="zh-TW" altLang="en-US"/>
        </a:p>
      </dgm:t>
    </dgm:pt>
    <dgm:pt modelId="{5666F10A-385E-4E6F-9D97-A511422991DB}">
      <dgm:prSet phldrT="[文字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 w="38100">
          <a:solidFill>
            <a:srgbClr val="FFFF00"/>
          </a:solidFill>
        </a:ln>
        <a:effectLst>
          <a:glow rad="1397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r>
            <a:rPr lang="zh-TW" altLang="en-US" sz="3600" dirty="0">
              <a:latin typeface="標楷體" pitchFamily="65" charset="-120"/>
              <a:ea typeface="標楷體" pitchFamily="65" charset="-120"/>
            </a:rPr>
            <a:t>營運分析</a:t>
          </a:r>
        </a:p>
      </dgm:t>
    </dgm:pt>
    <dgm:pt modelId="{8573B899-8699-4238-A1CA-5AFAD56FA545}" type="parTrans" cxnId="{6A38BCF4-DDB7-4A90-A1A6-49608D772D4B}">
      <dgm:prSet/>
      <dgm:spPr/>
      <dgm:t>
        <a:bodyPr/>
        <a:lstStyle/>
        <a:p>
          <a:endParaRPr lang="zh-TW" altLang="en-US"/>
        </a:p>
      </dgm:t>
    </dgm:pt>
    <dgm:pt modelId="{0A6C5BF6-20A1-445A-A577-DEC117B77532}" type="sibTrans" cxnId="{6A38BCF4-DDB7-4A90-A1A6-49608D772D4B}">
      <dgm:prSet/>
      <dgm:spPr/>
      <dgm:t>
        <a:bodyPr/>
        <a:lstStyle/>
        <a:p>
          <a:endParaRPr lang="zh-TW" altLang="en-US"/>
        </a:p>
      </dgm:t>
    </dgm:pt>
    <dgm:pt modelId="{8FACD656-6927-44E3-835F-73B5D0052938}" type="pres">
      <dgm:prSet presAssocID="{92CCDCD7-3A98-4B7A-9131-F8515BFADF09}" presName="compositeShape" presStyleCnt="0">
        <dgm:presLayoutVars>
          <dgm:dir/>
          <dgm:resizeHandles/>
        </dgm:presLayoutVars>
      </dgm:prSet>
      <dgm:spPr/>
    </dgm:pt>
    <dgm:pt modelId="{240921EB-F1F3-4158-9DD5-A40FB9AAA5BF}" type="pres">
      <dgm:prSet presAssocID="{92CCDCD7-3A98-4B7A-9131-F8515BFADF09}" presName="pyramid" presStyleLbl="node1" presStyleIdx="0" presStyleCnt="1"/>
      <dgm:spPr/>
    </dgm:pt>
    <dgm:pt modelId="{286835FD-1E2A-404C-873A-AF90ED7019EB}" type="pres">
      <dgm:prSet presAssocID="{92CCDCD7-3A98-4B7A-9131-F8515BFADF09}" presName="theList" presStyleCnt="0"/>
      <dgm:spPr/>
    </dgm:pt>
    <dgm:pt modelId="{C62A6E92-F98A-4CC0-81A0-0A9CD59F34E4}" type="pres">
      <dgm:prSet presAssocID="{D2234645-83B3-487D-913D-2AEBC95DE127}" presName="aNode" presStyleLbl="fgAcc1" presStyleIdx="0" presStyleCnt="4">
        <dgm:presLayoutVars>
          <dgm:bulletEnabled val="1"/>
        </dgm:presLayoutVars>
      </dgm:prSet>
      <dgm:spPr/>
    </dgm:pt>
    <dgm:pt modelId="{D11ED78A-07D1-4AA7-BDBA-E01F5108A816}" type="pres">
      <dgm:prSet presAssocID="{D2234645-83B3-487D-913D-2AEBC95DE127}" presName="aSpace" presStyleCnt="0"/>
      <dgm:spPr/>
    </dgm:pt>
    <dgm:pt modelId="{9EAB5568-F57E-4B39-A07B-FD1053F31040}" type="pres">
      <dgm:prSet presAssocID="{FDCF1BEB-49B3-4C47-B3DC-512C2485F209}" presName="aNode" presStyleLbl="fgAcc1" presStyleIdx="1" presStyleCnt="4">
        <dgm:presLayoutVars>
          <dgm:bulletEnabled val="1"/>
        </dgm:presLayoutVars>
      </dgm:prSet>
      <dgm:spPr/>
    </dgm:pt>
    <dgm:pt modelId="{15F25B68-6F81-4361-ADBB-A577D6FA2712}" type="pres">
      <dgm:prSet presAssocID="{FDCF1BEB-49B3-4C47-B3DC-512C2485F209}" presName="aSpace" presStyleCnt="0"/>
      <dgm:spPr/>
    </dgm:pt>
    <dgm:pt modelId="{3562DE46-6B43-46FA-B8B1-6F80BAD3EFA2}" type="pres">
      <dgm:prSet presAssocID="{F673ED4B-1025-4D13-BE94-B66380161A22}" presName="aNode" presStyleLbl="fgAcc1" presStyleIdx="2" presStyleCnt="4">
        <dgm:presLayoutVars>
          <dgm:bulletEnabled val="1"/>
        </dgm:presLayoutVars>
      </dgm:prSet>
      <dgm:spPr/>
    </dgm:pt>
    <dgm:pt modelId="{EF17CD21-7F90-4BB4-A218-0F9345086B73}" type="pres">
      <dgm:prSet presAssocID="{F673ED4B-1025-4D13-BE94-B66380161A22}" presName="aSpace" presStyleCnt="0"/>
      <dgm:spPr/>
    </dgm:pt>
    <dgm:pt modelId="{05402D1D-442D-4DA4-AB9B-3A6B05900962}" type="pres">
      <dgm:prSet presAssocID="{5666F10A-385E-4E6F-9D97-A511422991DB}" presName="aNode" presStyleLbl="fgAcc1" presStyleIdx="3" presStyleCnt="4">
        <dgm:presLayoutVars>
          <dgm:bulletEnabled val="1"/>
        </dgm:presLayoutVars>
      </dgm:prSet>
      <dgm:spPr/>
    </dgm:pt>
    <dgm:pt modelId="{26028453-0591-442B-842B-3D4511DA0386}" type="pres">
      <dgm:prSet presAssocID="{5666F10A-385E-4E6F-9D97-A511422991DB}" presName="aSpace" presStyleCnt="0"/>
      <dgm:spPr/>
    </dgm:pt>
  </dgm:ptLst>
  <dgm:cxnLst>
    <dgm:cxn modelId="{C4E04C09-0E80-41B3-9797-029AD007AF49}" type="presOf" srcId="{FDCF1BEB-49B3-4C47-B3DC-512C2485F209}" destId="{9EAB5568-F57E-4B39-A07B-FD1053F31040}" srcOrd="0" destOrd="0" presId="urn:microsoft.com/office/officeart/2005/8/layout/pyramid2"/>
    <dgm:cxn modelId="{16B4FB15-2384-47CD-9200-C25CA8573C51}" type="presOf" srcId="{F673ED4B-1025-4D13-BE94-B66380161A22}" destId="{3562DE46-6B43-46FA-B8B1-6F80BAD3EFA2}" srcOrd="0" destOrd="0" presId="urn:microsoft.com/office/officeart/2005/8/layout/pyramid2"/>
    <dgm:cxn modelId="{EC082835-2211-4678-B001-BC2717726253}" srcId="{92CCDCD7-3A98-4B7A-9131-F8515BFADF09}" destId="{F673ED4B-1025-4D13-BE94-B66380161A22}" srcOrd="2" destOrd="0" parTransId="{CAB617D3-9AA7-401F-B3EE-C336AA25CB6B}" sibTransId="{F5DDD14B-364E-460F-9626-C5919C1486B6}"/>
    <dgm:cxn modelId="{593E6179-6FDD-46B6-BA32-BA5AD1F07DC1}" type="presOf" srcId="{5666F10A-385E-4E6F-9D97-A511422991DB}" destId="{05402D1D-442D-4DA4-AB9B-3A6B05900962}" srcOrd="0" destOrd="0" presId="urn:microsoft.com/office/officeart/2005/8/layout/pyramid2"/>
    <dgm:cxn modelId="{FDED219A-494A-4C43-99EE-6A8CD7FA8BF6}" type="presOf" srcId="{D2234645-83B3-487D-913D-2AEBC95DE127}" destId="{C62A6E92-F98A-4CC0-81A0-0A9CD59F34E4}" srcOrd="0" destOrd="0" presId="urn:microsoft.com/office/officeart/2005/8/layout/pyramid2"/>
    <dgm:cxn modelId="{0BF6769C-E76C-4336-9FE3-D6DF174DAF02}" srcId="{92CCDCD7-3A98-4B7A-9131-F8515BFADF09}" destId="{FDCF1BEB-49B3-4C47-B3DC-512C2485F209}" srcOrd="1" destOrd="0" parTransId="{C81FF3F8-AB47-421A-B9CF-1BCA528D389C}" sibTransId="{2C638116-830B-4C91-A2D8-45638ADAE9FB}"/>
    <dgm:cxn modelId="{63336DC1-4D80-4FDB-9D01-22330403B31D}" type="presOf" srcId="{92CCDCD7-3A98-4B7A-9131-F8515BFADF09}" destId="{8FACD656-6927-44E3-835F-73B5D0052938}" srcOrd="0" destOrd="0" presId="urn:microsoft.com/office/officeart/2005/8/layout/pyramid2"/>
    <dgm:cxn modelId="{A7DA10E1-A2D5-43AB-A1F8-FA9AAD3257C3}" srcId="{92CCDCD7-3A98-4B7A-9131-F8515BFADF09}" destId="{D2234645-83B3-487D-913D-2AEBC95DE127}" srcOrd="0" destOrd="0" parTransId="{D06ADA2B-5939-4683-B859-57FEEA0411A5}" sibTransId="{9590B28B-A901-4DA5-93A3-82B6A553393E}"/>
    <dgm:cxn modelId="{6A38BCF4-DDB7-4A90-A1A6-49608D772D4B}" srcId="{92CCDCD7-3A98-4B7A-9131-F8515BFADF09}" destId="{5666F10A-385E-4E6F-9D97-A511422991DB}" srcOrd="3" destOrd="0" parTransId="{8573B899-8699-4238-A1CA-5AFAD56FA545}" sibTransId="{0A6C5BF6-20A1-445A-A577-DEC117B77532}"/>
    <dgm:cxn modelId="{1F112A08-BCAF-400E-AFBD-526A4C2DE93E}" type="presParOf" srcId="{8FACD656-6927-44E3-835F-73B5D0052938}" destId="{240921EB-F1F3-4158-9DD5-A40FB9AAA5BF}" srcOrd="0" destOrd="0" presId="urn:microsoft.com/office/officeart/2005/8/layout/pyramid2"/>
    <dgm:cxn modelId="{FECA8B6A-898D-4632-AF97-750F382373C5}" type="presParOf" srcId="{8FACD656-6927-44E3-835F-73B5D0052938}" destId="{286835FD-1E2A-404C-873A-AF90ED7019EB}" srcOrd="1" destOrd="0" presId="urn:microsoft.com/office/officeart/2005/8/layout/pyramid2"/>
    <dgm:cxn modelId="{A8742CE3-B669-4C47-962A-06D51634C7C3}" type="presParOf" srcId="{286835FD-1E2A-404C-873A-AF90ED7019EB}" destId="{C62A6E92-F98A-4CC0-81A0-0A9CD59F34E4}" srcOrd="0" destOrd="0" presId="urn:microsoft.com/office/officeart/2005/8/layout/pyramid2"/>
    <dgm:cxn modelId="{FAA0E49E-FB57-49C2-BD99-785078E08E84}" type="presParOf" srcId="{286835FD-1E2A-404C-873A-AF90ED7019EB}" destId="{D11ED78A-07D1-4AA7-BDBA-E01F5108A816}" srcOrd="1" destOrd="0" presId="urn:microsoft.com/office/officeart/2005/8/layout/pyramid2"/>
    <dgm:cxn modelId="{4E06B4E8-9928-46F1-8691-EE947693C29E}" type="presParOf" srcId="{286835FD-1E2A-404C-873A-AF90ED7019EB}" destId="{9EAB5568-F57E-4B39-A07B-FD1053F31040}" srcOrd="2" destOrd="0" presId="urn:microsoft.com/office/officeart/2005/8/layout/pyramid2"/>
    <dgm:cxn modelId="{7C1F3723-88A5-4640-913C-D8F25CE14182}" type="presParOf" srcId="{286835FD-1E2A-404C-873A-AF90ED7019EB}" destId="{15F25B68-6F81-4361-ADBB-A577D6FA2712}" srcOrd="3" destOrd="0" presId="urn:microsoft.com/office/officeart/2005/8/layout/pyramid2"/>
    <dgm:cxn modelId="{2FD94222-7D2A-4A8F-97CE-26350EFCB487}" type="presParOf" srcId="{286835FD-1E2A-404C-873A-AF90ED7019EB}" destId="{3562DE46-6B43-46FA-B8B1-6F80BAD3EFA2}" srcOrd="4" destOrd="0" presId="urn:microsoft.com/office/officeart/2005/8/layout/pyramid2"/>
    <dgm:cxn modelId="{084C9A9D-C00C-466F-A54D-B3B40A664EE1}" type="presParOf" srcId="{286835FD-1E2A-404C-873A-AF90ED7019EB}" destId="{EF17CD21-7F90-4BB4-A218-0F9345086B73}" srcOrd="5" destOrd="0" presId="urn:microsoft.com/office/officeart/2005/8/layout/pyramid2"/>
    <dgm:cxn modelId="{2C738F52-C07F-4D1F-A315-3C75590093FC}" type="presParOf" srcId="{286835FD-1E2A-404C-873A-AF90ED7019EB}" destId="{05402D1D-442D-4DA4-AB9B-3A6B05900962}" srcOrd="6" destOrd="0" presId="urn:microsoft.com/office/officeart/2005/8/layout/pyramid2"/>
    <dgm:cxn modelId="{74C2879A-893B-4203-AD2B-6BFAAD61BD99}" type="presParOf" srcId="{286835FD-1E2A-404C-873A-AF90ED7019EB}" destId="{26028453-0591-442B-842B-3D4511DA0386}" srcOrd="7" destOrd="0" presId="urn:microsoft.com/office/officeart/2005/8/layout/pyramid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75E9578-D2AE-450B-9019-8FAE6C38A348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748BF56B-1BE1-48BF-B884-F8E31F6A99C7}">
      <dgm:prSet phldrT="[文字]" custT="1"/>
      <dgm:spPr>
        <a:effectLst>
          <a:glow rad="1397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r>
            <a:rPr lang="zh-TW" altLang="en-US" sz="4800" dirty="0">
              <a:latin typeface="標楷體" pitchFamily="65" charset="-120"/>
              <a:ea typeface="標楷體" pitchFamily="65" charset="-120"/>
            </a:rPr>
            <a:t>合併資產負債簡表</a:t>
          </a:r>
        </a:p>
      </dgm:t>
    </dgm:pt>
    <dgm:pt modelId="{D4238DCF-4320-40D9-946B-C2FFB6C8B0D5}" type="parTrans" cxnId="{9626FE1B-B987-4FA2-AB59-2C163BD60AA5}">
      <dgm:prSet/>
      <dgm:spPr/>
      <dgm:t>
        <a:bodyPr/>
        <a:lstStyle/>
        <a:p>
          <a:endParaRPr lang="zh-TW" altLang="en-US"/>
        </a:p>
      </dgm:t>
    </dgm:pt>
    <dgm:pt modelId="{02ED1C89-66BE-4336-8F2A-C9527734E5AD}" type="sibTrans" cxnId="{9626FE1B-B987-4FA2-AB59-2C163BD60AA5}">
      <dgm:prSet/>
      <dgm:spPr/>
      <dgm:t>
        <a:bodyPr/>
        <a:lstStyle/>
        <a:p>
          <a:endParaRPr lang="zh-TW" altLang="en-US"/>
        </a:p>
      </dgm:t>
    </dgm:pt>
    <dgm:pt modelId="{17BD594E-174C-441E-B58C-38AB845DF61D}">
      <dgm:prSet phldrT="[文字]" custT="1"/>
      <dgm:spPr>
        <a:effectLst>
          <a:glow rad="1016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r>
            <a:rPr lang="zh-TW" altLang="en-US" sz="4800" dirty="0">
              <a:latin typeface="標楷體" pitchFamily="65" charset="-120"/>
              <a:ea typeface="標楷體" pitchFamily="65" charset="-120"/>
            </a:rPr>
            <a:t>合併損益簡表</a:t>
          </a:r>
        </a:p>
      </dgm:t>
    </dgm:pt>
    <dgm:pt modelId="{6871DEAD-7B86-43A5-8E11-BBD454AC8865}" type="parTrans" cxnId="{BDAB6307-74E6-4217-A290-DECEB67ED9D9}">
      <dgm:prSet/>
      <dgm:spPr/>
      <dgm:t>
        <a:bodyPr/>
        <a:lstStyle/>
        <a:p>
          <a:endParaRPr lang="zh-TW" altLang="en-US"/>
        </a:p>
      </dgm:t>
    </dgm:pt>
    <dgm:pt modelId="{6473E357-D419-49D5-9AEB-0407791C6E5D}" type="sibTrans" cxnId="{BDAB6307-74E6-4217-A290-DECEB67ED9D9}">
      <dgm:prSet/>
      <dgm:spPr/>
      <dgm:t>
        <a:bodyPr/>
        <a:lstStyle/>
        <a:p>
          <a:endParaRPr lang="zh-TW" altLang="en-US"/>
        </a:p>
      </dgm:t>
    </dgm:pt>
    <dgm:pt modelId="{723EA4FE-3041-471D-8C1F-1D72E519815A}" type="pres">
      <dgm:prSet presAssocID="{675E9578-D2AE-450B-9019-8FAE6C38A348}" presName="Name0" presStyleCnt="0">
        <dgm:presLayoutVars>
          <dgm:dir/>
          <dgm:resizeHandles val="exact"/>
        </dgm:presLayoutVars>
      </dgm:prSet>
      <dgm:spPr/>
    </dgm:pt>
    <dgm:pt modelId="{13710054-EACA-454A-A17F-B2CE79F7177C}" type="pres">
      <dgm:prSet presAssocID="{748BF56B-1BE1-48BF-B884-F8E31F6A99C7}" presName="node" presStyleLbl="node1" presStyleIdx="0" presStyleCnt="2">
        <dgm:presLayoutVars>
          <dgm:bulletEnabled val="1"/>
        </dgm:presLayoutVars>
      </dgm:prSet>
      <dgm:spPr/>
    </dgm:pt>
    <dgm:pt modelId="{F0742CB7-6C17-4E1C-8271-22A366AB2FC8}" type="pres">
      <dgm:prSet presAssocID="{02ED1C89-66BE-4336-8F2A-C9527734E5AD}" presName="sibTrans" presStyleCnt="0"/>
      <dgm:spPr/>
    </dgm:pt>
    <dgm:pt modelId="{251087D5-D76C-4DFD-A1AB-D19B821C3149}" type="pres">
      <dgm:prSet presAssocID="{17BD594E-174C-441E-B58C-38AB845DF61D}" presName="node" presStyleLbl="node1" presStyleIdx="1" presStyleCnt="2" custScaleX="86990">
        <dgm:presLayoutVars>
          <dgm:bulletEnabled val="1"/>
        </dgm:presLayoutVars>
      </dgm:prSet>
      <dgm:spPr/>
    </dgm:pt>
  </dgm:ptLst>
  <dgm:cxnLst>
    <dgm:cxn modelId="{BDAB6307-74E6-4217-A290-DECEB67ED9D9}" srcId="{675E9578-D2AE-450B-9019-8FAE6C38A348}" destId="{17BD594E-174C-441E-B58C-38AB845DF61D}" srcOrd="1" destOrd="0" parTransId="{6871DEAD-7B86-43A5-8E11-BBD454AC8865}" sibTransId="{6473E357-D419-49D5-9AEB-0407791C6E5D}"/>
    <dgm:cxn modelId="{9626FE1B-B987-4FA2-AB59-2C163BD60AA5}" srcId="{675E9578-D2AE-450B-9019-8FAE6C38A348}" destId="{748BF56B-1BE1-48BF-B884-F8E31F6A99C7}" srcOrd="0" destOrd="0" parTransId="{D4238DCF-4320-40D9-946B-C2FFB6C8B0D5}" sibTransId="{02ED1C89-66BE-4336-8F2A-C9527734E5AD}"/>
    <dgm:cxn modelId="{8843FA1D-95E7-4BB2-BBF4-A8B3840F15CD}" type="presOf" srcId="{17BD594E-174C-441E-B58C-38AB845DF61D}" destId="{251087D5-D76C-4DFD-A1AB-D19B821C3149}" srcOrd="0" destOrd="0" presId="urn:microsoft.com/office/officeart/2005/8/layout/hList6"/>
    <dgm:cxn modelId="{4DD2D4E2-7C15-4BD7-9504-79E1EA378CA7}" type="presOf" srcId="{748BF56B-1BE1-48BF-B884-F8E31F6A99C7}" destId="{13710054-EACA-454A-A17F-B2CE79F7177C}" srcOrd="0" destOrd="0" presId="urn:microsoft.com/office/officeart/2005/8/layout/hList6"/>
    <dgm:cxn modelId="{DFDD3FFA-D3D6-45C6-B12C-000E72252E4F}" type="presOf" srcId="{675E9578-D2AE-450B-9019-8FAE6C38A348}" destId="{723EA4FE-3041-471D-8C1F-1D72E519815A}" srcOrd="0" destOrd="0" presId="urn:microsoft.com/office/officeart/2005/8/layout/hList6"/>
    <dgm:cxn modelId="{391D1E76-20EB-4F3B-B5F0-141CEC9CF930}" type="presParOf" srcId="{723EA4FE-3041-471D-8C1F-1D72E519815A}" destId="{13710054-EACA-454A-A17F-B2CE79F7177C}" srcOrd="0" destOrd="0" presId="urn:microsoft.com/office/officeart/2005/8/layout/hList6"/>
    <dgm:cxn modelId="{89046404-35FA-4A8A-925D-2F4FDE90BAB3}" type="presParOf" srcId="{723EA4FE-3041-471D-8C1F-1D72E519815A}" destId="{F0742CB7-6C17-4E1C-8271-22A366AB2FC8}" srcOrd="1" destOrd="0" presId="urn:microsoft.com/office/officeart/2005/8/layout/hList6"/>
    <dgm:cxn modelId="{ADC84AF5-5DD5-44CD-985D-1E297923679E}" type="presParOf" srcId="{723EA4FE-3041-471D-8C1F-1D72E519815A}" destId="{251087D5-D76C-4DFD-A1AB-D19B821C3149}" srcOrd="2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0921EB-F1F3-4158-9DD5-A40FB9AAA5BF}">
      <dsp:nvSpPr>
        <dsp:cNvPr id="0" name=""/>
        <dsp:cNvSpPr/>
      </dsp:nvSpPr>
      <dsp:spPr>
        <a:xfrm>
          <a:off x="234011" y="0"/>
          <a:ext cx="5487888" cy="5487888"/>
        </a:xfrm>
        <a:prstGeom prst="triangl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2A6E92-F98A-4CC0-81A0-0A9CD59F34E4}">
      <dsp:nvSpPr>
        <dsp:cNvPr id="0" name=""/>
        <dsp:cNvSpPr/>
      </dsp:nvSpPr>
      <dsp:spPr>
        <a:xfrm>
          <a:off x="2977955" y="549324"/>
          <a:ext cx="3567127" cy="975386"/>
        </a:xfrm>
        <a:prstGeom prst="roundRect">
          <a:avLst/>
        </a:prstGeom>
        <a:gradFill rotWithShape="1">
          <a:gsLst>
            <a:gs pos="0">
              <a:schemeClr val="accent2">
                <a:tint val="70000"/>
                <a:satMod val="130000"/>
              </a:schemeClr>
            </a:gs>
            <a:gs pos="43000">
              <a:schemeClr val="accent2">
                <a:tint val="44000"/>
                <a:satMod val="165000"/>
              </a:schemeClr>
            </a:gs>
            <a:gs pos="93000">
              <a:schemeClr val="accent2">
                <a:tint val="15000"/>
                <a:satMod val="165000"/>
              </a:schemeClr>
            </a:gs>
            <a:gs pos="100000">
              <a:schemeClr val="accent2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 w="28575" cap="flat" cmpd="sng" algn="ctr">
          <a:solidFill>
            <a:srgbClr val="FFFF00"/>
          </a:solidFill>
          <a:prstDash val="solid"/>
        </a:ln>
        <a:effectLst>
          <a:glow rad="228600">
            <a:schemeClr val="accent4">
              <a:satMod val="175000"/>
              <a:alpha val="40000"/>
            </a:schemeClr>
          </a:glow>
        </a:effectLst>
        <a:scene3d>
          <a:camera prst="orthographicFront"/>
          <a:lightRig rig="chilly" dir="t"/>
        </a:scene3d>
        <a:sp3d z="12700" extrusionH="1700"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kern="1200" dirty="0">
              <a:latin typeface="標楷體" pitchFamily="65" charset="-120"/>
              <a:ea typeface="標楷體" pitchFamily="65" charset="-120"/>
            </a:rPr>
            <a:t>基本資料</a:t>
          </a:r>
        </a:p>
      </dsp:txBody>
      <dsp:txXfrm>
        <a:off x="3025569" y="596938"/>
        <a:ext cx="3471899" cy="880158"/>
      </dsp:txXfrm>
    </dsp:sp>
    <dsp:sp modelId="{9EAB5568-F57E-4B39-A07B-FD1053F31040}">
      <dsp:nvSpPr>
        <dsp:cNvPr id="0" name=""/>
        <dsp:cNvSpPr/>
      </dsp:nvSpPr>
      <dsp:spPr>
        <a:xfrm>
          <a:off x="2977955" y="1646634"/>
          <a:ext cx="3567127" cy="975386"/>
        </a:xfrm>
        <a:prstGeom prst="roundRect">
          <a:avLst/>
        </a:prstGeom>
        <a:gradFill rotWithShape="1">
          <a:gsLst>
            <a:gs pos="0">
              <a:schemeClr val="accent2">
                <a:tint val="70000"/>
                <a:satMod val="130000"/>
              </a:schemeClr>
            </a:gs>
            <a:gs pos="43000">
              <a:schemeClr val="accent2">
                <a:tint val="44000"/>
                <a:satMod val="165000"/>
              </a:schemeClr>
            </a:gs>
            <a:gs pos="93000">
              <a:schemeClr val="accent2">
                <a:tint val="15000"/>
                <a:satMod val="165000"/>
              </a:schemeClr>
            </a:gs>
            <a:gs pos="100000">
              <a:schemeClr val="accent2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 w="38100" cap="flat" cmpd="sng" algn="ctr">
          <a:solidFill>
            <a:srgbClr val="FFFF00"/>
          </a:solidFill>
          <a:prstDash val="solid"/>
        </a:ln>
        <a:effectLst>
          <a:glow rad="139700">
            <a:schemeClr val="accent4">
              <a:satMod val="175000"/>
              <a:alpha val="40000"/>
            </a:schemeClr>
          </a:glow>
        </a:effectLst>
        <a:scene3d>
          <a:camera prst="orthographicFront"/>
          <a:lightRig rig="chilly" dir="t"/>
        </a:scene3d>
        <a:sp3d z="12700" extrusionH="1700"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kern="1200" dirty="0">
              <a:latin typeface="標楷體" pitchFamily="65" charset="-120"/>
              <a:ea typeface="標楷體" pitchFamily="65" charset="-120"/>
            </a:rPr>
            <a:t>公司沿革</a:t>
          </a:r>
        </a:p>
      </dsp:txBody>
      <dsp:txXfrm>
        <a:off x="3025569" y="1694248"/>
        <a:ext cx="3471899" cy="880158"/>
      </dsp:txXfrm>
    </dsp:sp>
    <dsp:sp modelId="{3562DE46-6B43-46FA-B8B1-6F80BAD3EFA2}">
      <dsp:nvSpPr>
        <dsp:cNvPr id="0" name=""/>
        <dsp:cNvSpPr/>
      </dsp:nvSpPr>
      <dsp:spPr>
        <a:xfrm>
          <a:off x="2977955" y="2743943"/>
          <a:ext cx="3567127" cy="975386"/>
        </a:xfrm>
        <a:prstGeom prst="roundRect">
          <a:avLst/>
        </a:prstGeom>
        <a:gradFill rotWithShape="1">
          <a:gsLst>
            <a:gs pos="0">
              <a:schemeClr val="accent2">
                <a:tint val="70000"/>
                <a:satMod val="130000"/>
              </a:schemeClr>
            </a:gs>
            <a:gs pos="43000">
              <a:schemeClr val="accent2">
                <a:tint val="44000"/>
                <a:satMod val="165000"/>
              </a:schemeClr>
            </a:gs>
            <a:gs pos="93000">
              <a:schemeClr val="accent2">
                <a:tint val="15000"/>
                <a:satMod val="165000"/>
              </a:schemeClr>
            </a:gs>
            <a:gs pos="100000">
              <a:schemeClr val="accent2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 w="38100" cap="flat" cmpd="sng" algn="ctr">
          <a:solidFill>
            <a:srgbClr val="FFFF00"/>
          </a:solidFill>
          <a:prstDash val="solid"/>
        </a:ln>
        <a:effectLst>
          <a:glow rad="139700">
            <a:schemeClr val="accent4">
              <a:satMod val="175000"/>
              <a:alpha val="40000"/>
            </a:schemeClr>
          </a:glow>
        </a:effectLst>
        <a:scene3d>
          <a:camera prst="orthographicFront"/>
          <a:lightRig rig="chilly" dir="t"/>
        </a:scene3d>
        <a:sp3d z="12700" extrusionH="1700"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kern="1200" dirty="0">
              <a:latin typeface="標楷體" pitchFamily="65" charset="-120"/>
              <a:ea typeface="標楷體" pitchFamily="65" charset="-120"/>
            </a:rPr>
            <a:t>營運概況</a:t>
          </a:r>
        </a:p>
      </dsp:txBody>
      <dsp:txXfrm>
        <a:off x="3025569" y="2791557"/>
        <a:ext cx="3471899" cy="880158"/>
      </dsp:txXfrm>
    </dsp:sp>
    <dsp:sp modelId="{05402D1D-442D-4DA4-AB9B-3A6B05900962}">
      <dsp:nvSpPr>
        <dsp:cNvPr id="0" name=""/>
        <dsp:cNvSpPr/>
      </dsp:nvSpPr>
      <dsp:spPr>
        <a:xfrm>
          <a:off x="2977955" y="3841253"/>
          <a:ext cx="3567127" cy="975386"/>
        </a:xfrm>
        <a:prstGeom prst="roundRect">
          <a:avLst/>
        </a:prstGeom>
        <a:gradFill rotWithShape="1">
          <a:gsLst>
            <a:gs pos="0">
              <a:schemeClr val="accent2">
                <a:tint val="70000"/>
                <a:satMod val="130000"/>
              </a:schemeClr>
            </a:gs>
            <a:gs pos="43000">
              <a:schemeClr val="accent2">
                <a:tint val="44000"/>
                <a:satMod val="165000"/>
              </a:schemeClr>
            </a:gs>
            <a:gs pos="93000">
              <a:schemeClr val="accent2">
                <a:tint val="15000"/>
                <a:satMod val="165000"/>
              </a:schemeClr>
            </a:gs>
            <a:gs pos="100000">
              <a:schemeClr val="accent2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 w="38100" cap="flat" cmpd="sng" algn="ctr">
          <a:solidFill>
            <a:srgbClr val="FFFF00"/>
          </a:solidFill>
          <a:prstDash val="solid"/>
        </a:ln>
        <a:effectLst>
          <a:glow rad="139700">
            <a:schemeClr val="accent4">
              <a:satMod val="175000"/>
              <a:alpha val="40000"/>
            </a:schemeClr>
          </a:glow>
        </a:effectLst>
        <a:scene3d>
          <a:camera prst="orthographicFront"/>
          <a:lightRig rig="chilly" dir="t"/>
        </a:scene3d>
        <a:sp3d z="12700" extrusionH="1700"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kern="1200" dirty="0">
              <a:latin typeface="標楷體" pitchFamily="65" charset="-120"/>
              <a:ea typeface="標楷體" pitchFamily="65" charset="-120"/>
            </a:rPr>
            <a:t>營運分析</a:t>
          </a:r>
        </a:p>
      </dsp:txBody>
      <dsp:txXfrm>
        <a:off x="3025569" y="3888867"/>
        <a:ext cx="3471899" cy="8801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710054-EACA-454A-A17F-B2CE79F7177C}">
      <dsp:nvSpPr>
        <dsp:cNvPr id="0" name=""/>
        <dsp:cNvSpPr/>
      </dsp:nvSpPr>
      <dsp:spPr>
        <a:xfrm rot="16200000">
          <a:off x="-77113" y="81061"/>
          <a:ext cx="4389437" cy="4227314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39700">
            <a:schemeClr val="accent3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0" tIns="0" rIns="304800" bIns="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800" kern="1200" dirty="0">
              <a:latin typeface="標楷體" pitchFamily="65" charset="-120"/>
              <a:ea typeface="標楷體" pitchFamily="65" charset="-120"/>
            </a:rPr>
            <a:t>合併資產負債簡表</a:t>
          </a:r>
        </a:p>
      </dsp:txBody>
      <dsp:txXfrm rot="5400000">
        <a:off x="3949" y="877886"/>
        <a:ext cx="4227314" cy="2633663"/>
      </dsp:txXfrm>
    </dsp:sp>
    <dsp:sp modelId="{251087D5-D76C-4DFD-A1AB-D19B821C3149}">
      <dsp:nvSpPr>
        <dsp:cNvPr id="0" name=""/>
        <dsp:cNvSpPr/>
      </dsp:nvSpPr>
      <dsp:spPr>
        <a:xfrm rot="16200000">
          <a:off x="4192262" y="356048"/>
          <a:ext cx="4389437" cy="3677340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01600">
            <a:schemeClr val="accent3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0" tIns="0" rIns="304800" bIns="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800" kern="1200" dirty="0">
              <a:latin typeface="標楷體" pitchFamily="65" charset="-120"/>
              <a:ea typeface="標楷體" pitchFamily="65" charset="-120"/>
            </a:rPr>
            <a:t>合併損益簡表</a:t>
          </a:r>
        </a:p>
      </dsp:txBody>
      <dsp:txXfrm rot="5400000">
        <a:off x="4548311" y="877886"/>
        <a:ext cx="3677340" cy="26336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C828541F-0A86-1F05-D7A1-BBAA53C7DA6B}"/>
              </a:ext>
            </a:extLst>
          </p:cNvPr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vert="horz" wrap="square" lIns="92089" tIns="46045" rIns="92089" bIns="46045" numCol="1" anchor="t" anchorCtr="0" compatLnSpc="1">
            <a:prstTxWarp prst="textNoShape">
              <a:avLst/>
            </a:prstTxWarp>
          </a:bodyPr>
          <a:lstStyle>
            <a:lvl1pPr defTabSz="920750" eaLnBrk="1" hangingPunct="1">
              <a:defRPr kumimoji="0"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1B4FA7BF-F7AA-0B3B-34CE-D98EEE6844EC}"/>
              </a:ext>
            </a:extLst>
          </p:cNvPr>
          <p:cNvSpPr>
            <a:spLocks noGrp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vert="horz" wrap="square" lIns="92089" tIns="46045" rIns="92089" bIns="46045" numCol="1" anchor="t" anchorCtr="0" compatLnSpc="1">
            <a:prstTxWarp prst="textNoShape">
              <a:avLst/>
            </a:prstTxWarp>
          </a:bodyPr>
          <a:lstStyle>
            <a:lvl1pPr algn="r" defTabSz="920750" eaLnBrk="1" hangingPunct="1">
              <a:defRPr kumimoji="0"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06AD41A-F604-4E49-93E4-445EAAEC1572}" type="datetimeFigureOut">
              <a:rPr lang="zh-TW" altLang="en-US"/>
              <a:pPr>
                <a:defRPr/>
              </a:pPr>
              <a:t>2022/11/28</a:t>
            </a:fld>
            <a:endParaRPr lang="en-US" altLang="zh-TW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579BF755-10A8-2027-E687-4DF557D52B6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</p:spPr>
        <p:txBody>
          <a:bodyPr vert="horz" wrap="square" lIns="92089" tIns="46045" rIns="92089" bIns="46045" numCol="1" anchor="b" anchorCtr="0" compatLnSpc="1">
            <a:prstTxWarp prst="textNoShape">
              <a:avLst/>
            </a:prstTxWarp>
          </a:bodyPr>
          <a:lstStyle>
            <a:lvl1pPr defTabSz="920750" eaLnBrk="1" hangingPunct="1">
              <a:defRPr kumimoji="0"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7B2A3044-0DC3-AA0E-43DA-7A560869974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</p:spPr>
        <p:txBody>
          <a:bodyPr vert="horz" wrap="square" lIns="92089" tIns="46045" rIns="92089" bIns="46045" numCol="1" anchor="b" anchorCtr="0" compatLnSpc="1">
            <a:prstTxWarp prst="textNoShape">
              <a:avLst/>
            </a:prstTxWarp>
          </a:bodyPr>
          <a:lstStyle>
            <a:lvl1pPr algn="r" defTabSz="920750" eaLnBrk="1" hangingPunct="1">
              <a:defRPr kumimoji="0"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756BBCF-8939-4B91-8942-694BF9C0781D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5E9266B2-AB4C-507C-AF27-392A0CF0A8C8}"/>
              </a:ext>
            </a:extLst>
          </p:cNvPr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defTabSz="920750" eaLnBrk="1" hangingPunct="1">
              <a:defRPr kumimoji="0"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3F591FCE-44A8-DB29-BD76-D7E543DEECF6}"/>
              </a:ext>
            </a:extLst>
          </p:cNvPr>
          <p:cNvSpPr>
            <a:spLocks noGrp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r" defTabSz="920750" eaLnBrk="1" hangingPunct="1">
              <a:defRPr kumimoji="0"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2FB3A30-76D2-457A-BECC-5CFB0A63715E}" type="datetimeFigureOut">
              <a:rPr lang="zh-TW" altLang="en-US"/>
              <a:pPr>
                <a:defRPr/>
              </a:pPr>
              <a:t>2022/11/28</a:t>
            </a:fld>
            <a:endParaRPr lang="en-US" altLang="zh-TW"/>
          </a:p>
        </p:txBody>
      </p:sp>
      <p:sp>
        <p:nvSpPr>
          <p:cNvPr id="4" name="投影片圖像版面配置區 3">
            <a:extLst>
              <a:ext uri="{FF2B5EF4-FFF2-40B4-BE49-F238E27FC236}">
                <a16:creationId xmlns:a16="http://schemas.microsoft.com/office/drawing/2014/main" id="{6991B28A-B5A2-2022-5431-8005598BD4A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6" tIns="45713" rIns="91426" bIns="45713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>
            <a:extLst>
              <a:ext uri="{FF2B5EF4-FFF2-40B4-BE49-F238E27FC236}">
                <a16:creationId xmlns:a16="http://schemas.microsoft.com/office/drawing/2014/main" id="{200365E9-607E-DC6F-E692-F40A8AA195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630FE13-FB7F-9808-AE54-749E3CC82A4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defTabSz="920750" eaLnBrk="1" hangingPunct="1">
              <a:defRPr kumimoji="0"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4F3CDA7-98D8-4A1F-2AFF-142EFED0F8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r" defTabSz="920750" eaLnBrk="1" hangingPunct="1">
              <a:defRPr kumimoji="0"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7FA8F3F-1DDB-4CCE-8F1C-57E9AFCDCA8D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投影片圖像版面配置區 1">
            <a:extLst>
              <a:ext uri="{FF2B5EF4-FFF2-40B4-BE49-F238E27FC236}">
                <a16:creationId xmlns:a16="http://schemas.microsoft.com/office/drawing/2014/main" id="{43086893-2D1A-44E9-F9BD-0CF123D2F42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備忘稿版面配置區 2">
            <a:extLst>
              <a:ext uri="{FF2B5EF4-FFF2-40B4-BE49-F238E27FC236}">
                <a16:creationId xmlns:a16="http://schemas.microsoft.com/office/drawing/2014/main" id="{4BD62A96-558B-5AB9-1185-119D05204A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zh-TW"/>
          </a:p>
        </p:txBody>
      </p:sp>
      <p:sp>
        <p:nvSpPr>
          <p:cNvPr id="8196" name="投影片編號版面配置區 3">
            <a:extLst>
              <a:ext uri="{FF2B5EF4-FFF2-40B4-BE49-F238E27FC236}">
                <a16:creationId xmlns:a16="http://schemas.microsoft.com/office/drawing/2014/main" id="{CE654A3D-034B-08C4-7360-A4E7C8C3EC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7713" indent="-287338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50938" indent="-230188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11313" indent="-230188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71688" indent="-230188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2888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8608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4328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90048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38FB0294-44B7-4926-9E15-77E820376EE3}" type="slidenum">
              <a:rPr lang="zh-TW" altLang="en-US" smtClean="0"/>
              <a:pPr>
                <a:spcBef>
                  <a:spcPct val="0"/>
                </a:spcBef>
              </a:pPr>
              <a:t>1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投影片圖像版面配置區 1">
            <a:extLst>
              <a:ext uri="{FF2B5EF4-FFF2-40B4-BE49-F238E27FC236}">
                <a16:creationId xmlns:a16="http://schemas.microsoft.com/office/drawing/2014/main" id="{17027C78-97EF-92B9-7781-7472F5BFE59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備忘稿版面配置區 2">
            <a:extLst>
              <a:ext uri="{FF2B5EF4-FFF2-40B4-BE49-F238E27FC236}">
                <a16:creationId xmlns:a16="http://schemas.microsoft.com/office/drawing/2014/main" id="{9AD13EDC-DA23-4C59-7745-E264A08C34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1748" name="投影片編號版面配置區 3">
            <a:extLst>
              <a:ext uri="{FF2B5EF4-FFF2-40B4-BE49-F238E27FC236}">
                <a16:creationId xmlns:a16="http://schemas.microsoft.com/office/drawing/2014/main" id="{79F8C5B5-10F7-E554-F647-A248455A0B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7713" indent="-287338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50938" indent="-230188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11313" indent="-230188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71688" indent="-230188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2888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8608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4328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90048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B71E04D4-82DE-4318-A890-2C6186BF1809}" type="slidenum">
              <a:rPr lang="zh-TW" altLang="en-US" smtClean="0"/>
              <a:pPr>
                <a:spcBef>
                  <a:spcPct val="0"/>
                </a:spcBef>
              </a:pPr>
              <a:t>12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投影片圖像版面配置區 1">
            <a:extLst>
              <a:ext uri="{FF2B5EF4-FFF2-40B4-BE49-F238E27FC236}">
                <a16:creationId xmlns:a16="http://schemas.microsoft.com/office/drawing/2014/main" id="{512B56EC-2517-B6F8-0207-FECE588F65A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備忘稿版面配置區 2">
            <a:extLst>
              <a:ext uri="{FF2B5EF4-FFF2-40B4-BE49-F238E27FC236}">
                <a16:creationId xmlns:a16="http://schemas.microsoft.com/office/drawing/2014/main" id="{3AF3438A-E00B-F205-0ACD-10D1A7FC16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3796" name="投影片編號版面配置區 3">
            <a:extLst>
              <a:ext uri="{FF2B5EF4-FFF2-40B4-BE49-F238E27FC236}">
                <a16:creationId xmlns:a16="http://schemas.microsoft.com/office/drawing/2014/main" id="{A482701D-9584-AE4A-1E9F-B93BD2FD01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7713" indent="-287338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50938" indent="-230188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11313" indent="-230188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71688" indent="-230188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2888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8608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4328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90048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C697E7EA-6766-4745-B7A4-FDF479B07FD7}" type="slidenum">
              <a:rPr lang="zh-TW" altLang="en-US" smtClean="0"/>
              <a:pPr>
                <a:spcBef>
                  <a:spcPct val="0"/>
                </a:spcBef>
              </a:pPr>
              <a:t>13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投影片圖像版面配置區 1">
            <a:extLst>
              <a:ext uri="{FF2B5EF4-FFF2-40B4-BE49-F238E27FC236}">
                <a16:creationId xmlns:a16="http://schemas.microsoft.com/office/drawing/2014/main" id="{E7BF634E-25AD-EA66-5500-9410E3BF80A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備忘稿版面配置區 2">
            <a:extLst>
              <a:ext uri="{FF2B5EF4-FFF2-40B4-BE49-F238E27FC236}">
                <a16:creationId xmlns:a16="http://schemas.microsoft.com/office/drawing/2014/main" id="{31202BCC-517F-3BC0-1DBA-F21C1263D2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 dirty="0"/>
          </a:p>
        </p:txBody>
      </p:sp>
      <p:sp>
        <p:nvSpPr>
          <p:cNvPr id="36868" name="投影片編號版面配置區 3">
            <a:extLst>
              <a:ext uri="{FF2B5EF4-FFF2-40B4-BE49-F238E27FC236}">
                <a16:creationId xmlns:a16="http://schemas.microsoft.com/office/drawing/2014/main" id="{99CE3A56-95F0-FB09-D4BF-EF033007D3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7713" indent="-287338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50938" indent="-230188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11313" indent="-230188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71688" indent="-230188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2888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8608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4328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90048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9BB39888-06E2-46DB-B7B5-810FF96CBA41}" type="slidenum">
              <a:rPr lang="zh-TW" altLang="en-US" smtClean="0"/>
              <a:pPr>
                <a:spcBef>
                  <a:spcPct val="0"/>
                </a:spcBef>
              </a:pPr>
              <a:t>15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投影片圖像版面配置區 1">
            <a:extLst>
              <a:ext uri="{FF2B5EF4-FFF2-40B4-BE49-F238E27FC236}">
                <a16:creationId xmlns:a16="http://schemas.microsoft.com/office/drawing/2014/main" id="{14A9913D-72B9-8F5C-5C44-E1A75252B2D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備忘稿版面配置區 2">
            <a:extLst>
              <a:ext uri="{FF2B5EF4-FFF2-40B4-BE49-F238E27FC236}">
                <a16:creationId xmlns:a16="http://schemas.microsoft.com/office/drawing/2014/main" id="{E4BEF3D6-7728-A624-2AB1-BE1CE9ADC3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 dirty="0"/>
          </a:p>
        </p:txBody>
      </p:sp>
      <p:sp>
        <p:nvSpPr>
          <p:cNvPr id="11268" name="投影片編號版面配置區 3">
            <a:extLst>
              <a:ext uri="{FF2B5EF4-FFF2-40B4-BE49-F238E27FC236}">
                <a16:creationId xmlns:a16="http://schemas.microsoft.com/office/drawing/2014/main" id="{4F91F5E7-DB5D-756A-4A15-87DE8CE19B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7713" indent="-287338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50938" indent="-230188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11313" indent="-230188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71688" indent="-230188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2888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8608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4328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90048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0EA5D12C-5B52-4236-8D0F-D599929F88CE}" type="slidenum">
              <a:rPr lang="zh-TW" altLang="en-US" smtClean="0"/>
              <a:pPr>
                <a:spcBef>
                  <a:spcPct val="0"/>
                </a:spcBef>
              </a:pPr>
              <a:t>3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投影片圖像版面配置區 1">
            <a:extLst>
              <a:ext uri="{FF2B5EF4-FFF2-40B4-BE49-F238E27FC236}">
                <a16:creationId xmlns:a16="http://schemas.microsoft.com/office/drawing/2014/main" id="{99EB065E-A1D1-BDEB-BA3A-83035BBCA9C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備忘稿版面配置區 2">
            <a:extLst>
              <a:ext uri="{FF2B5EF4-FFF2-40B4-BE49-F238E27FC236}">
                <a16:creationId xmlns:a16="http://schemas.microsoft.com/office/drawing/2014/main" id="{3F0C8B41-76A3-DCE8-90FD-0CD5CBBDA4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3316" name="投影片編號版面配置區 3">
            <a:extLst>
              <a:ext uri="{FF2B5EF4-FFF2-40B4-BE49-F238E27FC236}">
                <a16:creationId xmlns:a16="http://schemas.microsoft.com/office/drawing/2014/main" id="{B3337835-FF62-98E3-451E-8B26965DB7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7713" indent="-287338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50938" indent="-230188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11313" indent="-230188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71688" indent="-230188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2888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8608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4328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90048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16225B8E-CAA2-475B-B346-A7938BEF2F24}" type="slidenum">
              <a:rPr lang="zh-TW" altLang="en-US" smtClean="0"/>
              <a:pPr>
                <a:spcBef>
                  <a:spcPct val="0"/>
                </a:spcBef>
              </a:pPr>
              <a:t>4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投影片圖像版面配置區 1">
            <a:extLst>
              <a:ext uri="{FF2B5EF4-FFF2-40B4-BE49-F238E27FC236}">
                <a16:creationId xmlns:a16="http://schemas.microsoft.com/office/drawing/2014/main" id="{D5059EBF-48ED-1FE8-7B04-83AEE18FD83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備忘稿版面配置區 2">
            <a:extLst>
              <a:ext uri="{FF2B5EF4-FFF2-40B4-BE49-F238E27FC236}">
                <a16:creationId xmlns:a16="http://schemas.microsoft.com/office/drawing/2014/main" id="{FC5094E0-BE77-5443-149C-69B664B061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364" name="投影片編號版面配置區 3">
            <a:extLst>
              <a:ext uri="{FF2B5EF4-FFF2-40B4-BE49-F238E27FC236}">
                <a16:creationId xmlns:a16="http://schemas.microsoft.com/office/drawing/2014/main" id="{37D3740A-7B88-FDAD-48A4-37F52CAF2A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7713" indent="-287338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50938" indent="-230188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11313" indent="-230188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71688" indent="-230188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2888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8608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4328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90048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7A5628B8-296D-4A63-A90E-61A193AA2E39}" type="slidenum">
              <a:rPr lang="zh-TW" altLang="en-US" smtClean="0"/>
              <a:pPr>
                <a:spcBef>
                  <a:spcPct val="0"/>
                </a:spcBef>
              </a:pPr>
              <a:t>5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投影片圖像版面配置區 1">
            <a:extLst>
              <a:ext uri="{FF2B5EF4-FFF2-40B4-BE49-F238E27FC236}">
                <a16:creationId xmlns:a16="http://schemas.microsoft.com/office/drawing/2014/main" id="{BFE00FDE-73DF-042D-420E-6EA182A81C1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備忘稿版面配置區 2">
            <a:extLst>
              <a:ext uri="{FF2B5EF4-FFF2-40B4-BE49-F238E27FC236}">
                <a16:creationId xmlns:a16="http://schemas.microsoft.com/office/drawing/2014/main" id="{42D84280-6FB8-C648-8BBC-C20546F228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7412" name="投影片編號版面配置區 3">
            <a:extLst>
              <a:ext uri="{FF2B5EF4-FFF2-40B4-BE49-F238E27FC236}">
                <a16:creationId xmlns:a16="http://schemas.microsoft.com/office/drawing/2014/main" id="{83DB3E12-95F6-63B6-E6B2-9D12281818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7713" indent="-287338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50938" indent="-230188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11313" indent="-230188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71688" indent="-230188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2888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8608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4328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90048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6A412F11-74C3-4684-AEAA-219944FA9F6F}" type="slidenum">
              <a:rPr lang="zh-TW" altLang="en-US" smtClean="0"/>
              <a:pPr>
                <a:spcBef>
                  <a:spcPct val="0"/>
                </a:spcBef>
              </a:pPr>
              <a:t>6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投影片圖像版面配置區 1">
            <a:extLst>
              <a:ext uri="{FF2B5EF4-FFF2-40B4-BE49-F238E27FC236}">
                <a16:creationId xmlns:a16="http://schemas.microsoft.com/office/drawing/2014/main" id="{04AD21A4-94EE-3A0A-6986-5094E7AEA68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備忘稿版面配置區 2">
            <a:extLst>
              <a:ext uri="{FF2B5EF4-FFF2-40B4-BE49-F238E27FC236}">
                <a16:creationId xmlns:a16="http://schemas.microsoft.com/office/drawing/2014/main" id="{23F322C5-741E-B64A-3A22-B1B18E81FA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 dirty="0"/>
          </a:p>
        </p:txBody>
      </p:sp>
      <p:sp>
        <p:nvSpPr>
          <p:cNvPr id="21508" name="投影片編號版面配置區 3">
            <a:extLst>
              <a:ext uri="{FF2B5EF4-FFF2-40B4-BE49-F238E27FC236}">
                <a16:creationId xmlns:a16="http://schemas.microsoft.com/office/drawing/2014/main" id="{9C5000BB-5042-2E19-8618-8BBF752E64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7713" indent="-287338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50938" indent="-230188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11313" indent="-230188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71688" indent="-230188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2888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8608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4328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90048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DA7F1297-2CAB-47A1-87E5-7DEC6909364B}" type="slidenum">
              <a:rPr lang="zh-TW" altLang="en-US" smtClean="0"/>
              <a:pPr>
                <a:spcBef>
                  <a:spcPct val="0"/>
                </a:spcBef>
              </a:pPr>
              <a:t>8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投影片圖像版面配置區 1">
            <a:extLst>
              <a:ext uri="{FF2B5EF4-FFF2-40B4-BE49-F238E27FC236}">
                <a16:creationId xmlns:a16="http://schemas.microsoft.com/office/drawing/2014/main" id="{95FD231E-FD6D-49D3-FE93-3B41CA1DD42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備忘稿版面配置區 2">
            <a:extLst>
              <a:ext uri="{FF2B5EF4-FFF2-40B4-BE49-F238E27FC236}">
                <a16:creationId xmlns:a16="http://schemas.microsoft.com/office/drawing/2014/main" id="{AEF91D01-162C-D902-9181-3FD3F051EC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23556" name="投影片編號版面配置區 3">
            <a:extLst>
              <a:ext uri="{FF2B5EF4-FFF2-40B4-BE49-F238E27FC236}">
                <a16:creationId xmlns:a16="http://schemas.microsoft.com/office/drawing/2014/main" id="{BDD9A9F8-2F83-FF34-51F5-2E14DB35AE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7713" indent="-287338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50938" indent="-230188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11313" indent="-230188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71688" indent="-230188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2888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8608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4328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90048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01E279D8-73C3-4F50-B3AC-D5989134ED39}" type="slidenum">
              <a:rPr lang="zh-TW" altLang="en-US" smtClean="0"/>
              <a:pPr>
                <a:spcBef>
                  <a:spcPct val="0"/>
                </a:spcBef>
              </a:pPr>
              <a:t>9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投影片圖像版面配置區 1">
            <a:extLst>
              <a:ext uri="{FF2B5EF4-FFF2-40B4-BE49-F238E27FC236}">
                <a16:creationId xmlns:a16="http://schemas.microsoft.com/office/drawing/2014/main" id="{BE5C8D4C-D073-D938-CCED-BD97E4E2C41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備忘稿版面配置區 2">
            <a:extLst>
              <a:ext uri="{FF2B5EF4-FFF2-40B4-BE49-F238E27FC236}">
                <a16:creationId xmlns:a16="http://schemas.microsoft.com/office/drawing/2014/main" id="{E15BAEB2-E5F4-0A7E-ADC4-DA2656E52E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dirty="0"/>
          </a:p>
        </p:txBody>
      </p:sp>
      <p:sp>
        <p:nvSpPr>
          <p:cNvPr id="25604" name="投影片編號版面配置區 3">
            <a:extLst>
              <a:ext uri="{FF2B5EF4-FFF2-40B4-BE49-F238E27FC236}">
                <a16:creationId xmlns:a16="http://schemas.microsoft.com/office/drawing/2014/main" id="{186F2475-B156-6EC8-D4DC-A5F5FE7EF0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7713" indent="-287338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50938" indent="-230188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11313" indent="-230188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71688" indent="-230188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2888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8608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4328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90048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BDF31A12-5390-42B5-83D3-429CF3712480}" type="slidenum">
              <a:rPr lang="zh-TW" altLang="en-US" smtClean="0"/>
              <a:pPr>
                <a:spcBef>
                  <a:spcPct val="0"/>
                </a:spcBef>
              </a:pPr>
              <a:t>10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投影片圖像版面配置區 1">
            <a:extLst>
              <a:ext uri="{FF2B5EF4-FFF2-40B4-BE49-F238E27FC236}">
                <a16:creationId xmlns:a16="http://schemas.microsoft.com/office/drawing/2014/main" id="{C522B849-7C53-45BC-016B-F82BDAF0536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備忘稿版面配置區 2">
            <a:extLst>
              <a:ext uri="{FF2B5EF4-FFF2-40B4-BE49-F238E27FC236}">
                <a16:creationId xmlns:a16="http://schemas.microsoft.com/office/drawing/2014/main" id="{8457FDD9-CC7E-4917-EE7E-8E1FF39B78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dirty="0"/>
          </a:p>
        </p:txBody>
      </p:sp>
      <p:sp>
        <p:nvSpPr>
          <p:cNvPr id="27652" name="投影片編號版面配置區 3">
            <a:extLst>
              <a:ext uri="{FF2B5EF4-FFF2-40B4-BE49-F238E27FC236}">
                <a16:creationId xmlns:a16="http://schemas.microsoft.com/office/drawing/2014/main" id="{99146A9F-BADF-DB98-E0BC-BA8683747C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7713" indent="-287338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50938" indent="-230188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11313" indent="-230188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71688" indent="-230188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2888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8608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4328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90048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FA8BFDCC-BA1F-4285-9E1B-021853FA696E}" type="slidenum">
              <a:rPr lang="zh-TW" altLang="en-US" smtClean="0"/>
              <a:pPr>
                <a:spcBef>
                  <a:spcPct val="0"/>
                </a:spcBef>
              </a:pPr>
              <a:t>11</a:t>
            </a:fld>
            <a:endParaRPr lang="en-US" altLang="zh-TW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17" name="副標題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TW" altLang="en-US"/>
              <a:t>按一下以編輯母片副標題樣式</a:t>
            </a:r>
            <a:endParaRPr lang="en-US"/>
          </a:p>
        </p:txBody>
      </p:sp>
      <p:sp>
        <p:nvSpPr>
          <p:cNvPr id="2" name="日期版面配置區 29">
            <a:extLst>
              <a:ext uri="{FF2B5EF4-FFF2-40B4-BE49-F238E27FC236}">
                <a16:creationId xmlns:a16="http://schemas.microsoft.com/office/drawing/2014/main" id="{1AF1C4C1-643E-6446-3D30-64273A82E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27C023-7AA3-44E1-840B-2261A8CB31C7}" type="datetimeFigureOut">
              <a:rPr lang="zh-TW" altLang="en-US"/>
              <a:pPr>
                <a:defRPr/>
              </a:pPr>
              <a:t>2022/11/28</a:t>
            </a:fld>
            <a:endParaRPr lang="zh-TW" altLang="en-US"/>
          </a:p>
        </p:txBody>
      </p:sp>
      <p:sp>
        <p:nvSpPr>
          <p:cNvPr id="3" name="頁尾版面配置區 18">
            <a:extLst>
              <a:ext uri="{FF2B5EF4-FFF2-40B4-BE49-F238E27FC236}">
                <a16:creationId xmlns:a16="http://schemas.microsoft.com/office/drawing/2014/main" id="{2BF474A8-EE0F-7114-EA51-0FEA06F4D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26">
            <a:extLst>
              <a:ext uri="{FF2B5EF4-FFF2-40B4-BE49-F238E27FC236}">
                <a16:creationId xmlns:a16="http://schemas.microsoft.com/office/drawing/2014/main" id="{01596B6D-2A26-1B2B-E067-F86D33320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E93A3D0D-A8B3-416A-B836-65B9D1952AC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875416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9">
            <a:extLst>
              <a:ext uri="{FF2B5EF4-FFF2-40B4-BE49-F238E27FC236}">
                <a16:creationId xmlns:a16="http://schemas.microsoft.com/office/drawing/2014/main" id="{A8AFD46F-022B-174B-7CCD-F4BCB5F07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D4C7F-C2D5-4E62-BE39-809288761B54}" type="datetimeFigureOut">
              <a:rPr lang="zh-TW" altLang="en-US"/>
              <a:pPr>
                <a:defRPr/>
              </a:pPr>
              <a:t>2022/11/28</a:t>
            </a:fld>
            <a:endParaRPr lang="zh-TW" altLang="en-US"/>
          </a:p>
        </p:txBody>
      </p:sp>
      <p:sp>
        <p:nvSpPr>
          <p:cNvPr id="5" name="頁尾版面配置區 21">
            <a:extLst>
              <a:ext uri="{FF2B5EF4-FFF2-40B4-BE49-F238E27FC236}">
                <a16:creationId xmlns:a16="http://schemas.microsoft.com/office/drawing/2014/main" id="{74C905B0-B75F-D5C2-3AA3-A9C467C72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17">
            <a:extLst>
              <a:ext uri="{FF2B5EF4-FFF2-40B4-BE49-F238E27FC236}">
                <a16:creationId xmlns:a16="http://schemas.microsoft.com/office/drawing/2014/main" id="{95480A13-775C-E194-5BD4-AADA0D070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5B8D1-A369-4728-8B16-24C1912FF49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93012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9">
            <a:extLst>
              <a:ext uri="{FF2B5EF4-FFF2-40B4-BE49-F238E27FC236}">
                <a16:creationId xmlns:a16="http://schemas.microsoft.com/office/drawing/2014/main" id="{4F7327D2-83AF-4597-7DB6-DD48C1D47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2A906-9DA3-495A-80D0-AB1E2BB1ED70}" type="datetimeFigureOut">
              <a:rPr lang="zh-TW" altLang="en-US"/>
              <a:pPr>
                <a:defRPr/>
              </a:pPr>
              <a:t>2022/11/28</a:t>
            </a:fld>
            <a:endParaRPr lang="zh-TW" altLang="en-US"/>
          </a:p>
        </p:txBody>
      </p:sp>
      <p:sp>
        <p:nvSpPr>
          <p:cNvPr id="5" name="頁尾版面配置區 21">
            <a:extLst>
              <a:ext uri="{FF2B5EF4-FFF2-40B4-BE49-F238E27FC236}">
                <a16:creationId xmlns:a16="http://schemas.microsoft.com/office/drawing/2014/main" id="{BB871608-C4F8-6434-2A7C-F2A82A1BD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17">
            <a:extLst>
              <a:ext uri="{FF2B5EF4-FFF2-40B4-BE49-F238E27FC236}">
                <a16:creationId xmlns:a16="http://schemas.microsoft.com/office/drawing/2014/main" id="{F629CB12-7626-7F8A-186A-B3BB1B75C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DC65F-6651-474D-849C-650ECD41AF3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55148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9">
            <a:extLst>
              <a:ext uri="{FF2B5EF4-FFF2-40B4-BE49-F238E27FC236}">
                <a16:creationId xmlns:a16="http://schemas.microsoft.com/office/drawing/2014/main" id="{82C025FF-C371-D965-DD11-056DB5991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1A29C-37ED-4D71-9E4D-1E3300C563AF}" type="datetimeFigureOut">
              <a:rPr lang="zh-TW" altLang="en-US"/>
              <a:pPr>
                <a:defRPr/>
              </a:pPr>
              <a:t>2022/11/28</a:t>
            </a:fld>
            <a:endParaRPr lang="zh-TW" altLang="en-US"/>
          </a:p>
        </p:txBody>
      </p:sp>
      <p:sp>
        <p:nvSpPr>
          <p:cNvPr id="5" name="頁尾版面配置區 21">
            <a:extLst>
              <a:ext uri="{FF2B5EF4-FFF2-40B4-BE49-F238E27FC236}">
                <a16:creationId xmlns:a16="http://schemas.microsoft.com/office/drawing/2014/main" id="{F363A29D-4146-F55E-4679-E8AA37AEC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17">
            <a:extLst>
              <a:ext uri="{FF2B5EF4-FFF2-40B4-BE49-F238E27FC236}">
                <a16:creationId xmlns:a16="http://schemas.microsoft.com/office/drawing/2014/main" id="{902232C5-9CB1-EDAF-053C-6C8750310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BCD6F-D09D-41FC-9998-1C2253EF126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93435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71BC882-ADC6-EA2C-1081-6FB8D0D2A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952053-5570-4A3A-9F4E-55BB6875B32F}" type="datetimeFigureOut">
              <a:rPr lang="zh-TW" altLang="en-US"/>
              <a:pPr>
                <a:defRPr/>
              </a:pPr>
              <a:t>2022/11/28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BDF7D0F-84C8-F733-374E-C372F21E0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090B9FC-DACC-0488-3BB3-DE18585F2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09F79626-CFB2-4213-849A-A5ADF7F5986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327661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日期版面配置區 9">
            <a:extLst>
              <a:ext uri="{FF2B5EF4-FFF2-40B4-BE49-F238E27FC236}">
                <a16:creationId xmlns:a16="http://schemas.microsoft.com/office/drawing/2014/main" id="{F6C7DBB1-3331-B4FB-1E92-763F9226A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64FBB6-186C-4591-A962-6BEFC4EDEEB0}" type="datetimeFigureOut">
              <a:rPr lang="zh-TW" altLang="en-US"/>
              <a:pPr>
                <a:defRPr/>
              </a:pPr>
              <a:t>2022/11/28</a:t>
            </a:fld>
            <a:endParaRPr lang="zh-TW" altLang="en-US"/>
          </a:p>
        </p:txBody>
      </p:sp>
      <p:sp>
        <p:nvSpPr>
          <p:cNvPr id="6" name="頁尾版面配置區 21">
            <a:extLst>
              <a:ext uri="{FF2B5EF4-FFF2-40B4-BE49-F238E27FC236}">
                <a16:creationId xmlns:a16="http://schemas.microsoft.com/office/drawing/2014/main" id="{582F1478-FF38-C146-CC07-7E27EC6E5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17">
            <a:extLst>
              <a:ext uri="{FF2B5EF4-FFF2-40B4-BE49-F238E27FC236}">
                <a16:creationId xmlns:a16="http://schemas.microsoft.com/office/drawing/2014/main" id="{2FE599F5-E432-BF2D-152A-E9B02D1ED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EF117-9071-4BDC-9287-D5DD675476E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04357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日期版面配置區 9">
            <a:extLst>
              <a:ext uri="{FF2B5EF4-FFF2-40B4-BE49-F238E27FC236}">
                <a16:creationId xmlns:a16="http://schemas.microsoft.com/office/drawing/2014/main" id="{A167DEBE-D044-8A46-65A2-466F8ED0D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8DE734-06E2-4A67-A847-4B9F3CBF5E68}" type="datetimeFigureOut">
              <a:rPr lang="zh-TW" altLang="en-US"/>
              <a:pPr>
                <a:defRPr/>
              </a:pPr>
              <a:t>2022/11/28</a:t>
            </a:fld>
            <a:endParaRPr lang="zh-TW" altLang="en-US"/>
          </a:p>
        </p:txBody>
      </p:sp>
      <p:sp>
        <p:nvSpPr>
          <p:cNvPr id="8" name="頁尾版面配置區 21">
            <a:extLst>
              <a:ext uri="{FF2B5EF4-FFF2-40B4-BE49-F238E27FC236}">
                <a16:creationId xmlns:a16="http://schemas.microsoft.com/office/drawing/2014/main" id="{BE84724C-6804-9A4A-36F8-08D2F6B74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17">
            <a:extLst>
              <a:ext uri="{FF2B5EF4-FFF2-40B4-BE49-F238E27FC236}">
                <a16:creationId xmlns:a16="http://schemas.microsoft.com/office/drawing/2014/main" id="{4836E09D-46C6-F728-1EE2-94A9C6967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7068F-B9FC-4F9D-9BAF-8894281FE7D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52003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日期版面配置區 9">
            <a:extLst>
              <a:ext uri="{FF2B5EF4-FFF2-40B4-BE49-F238E27FC236}">
                <a16:creationId xmlns:a16="http://schemas.microsoft.com/office/drawing/2014/main" id="{67E4F0FE-3D80-C412-08AD-3E00ED849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3EA705-2ED8-4222-AB35-5F7CDA03161B}" type="datetimeFigureOut">
              <a:rPr lang="zh-TW" altLang="en-US"/>
              <a:pPr>
                <a:defRPr/>
              </a:pPr>
              <a:t>2022/11/28</a:t>
            </a:fld>
            <a:endParaRPr lang="zh-TW" altLang="en-US"/>
          </a:p>
        </p:txBody>
      </p:sp>
      <p:sp>
        <p:nvSpPr>
          <p:cNvPr id="4" name="頁尾版面配置區 21">
            <a:extLst>
              <a:ext uri="{FF2B5EF4-FFF2-40B4-BE49-F238E27FC236}">
                <a16:creationId xmlns:a16="http://schemas.microsoft.com/office/drawing/2014/main" id="{981CB2B2-4806-ED12-B37A-18FB570A8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17">
            <a:extLst>
              <a:ext uri="{FF2B5EF4-FFF2-40B4-BE49-F238E27FC236}">
                <a16:creationId xmlns:a16="http://schemas.microsoft.com/office/drawing/2014/main" id="{D3196F9A-5335-2361-3993-4E07ADC4F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7B153-190E-43F3-A320-D812B0916CE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79221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9">
            <a:extLst>
              <a:ext uri="{FF2B5EF4-FFF2-40B4-BE49-F238E27FC236}">
                <a16:creationId xmlns:a16="http://schemas.microsoft.com/office/drawing/2014/main" id="{8C25A2C4-1E3D-F349-2F88-6B3E831E0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936C8F-948D-460A-853F-E2B8C467A709}" type="datetimeFigureOut">
              <a:rPr lang="zh-TW" altLang="en-US"/>
              <a:pPr>
                <a:defRPr/>
              </a:pPr>
              <a:t>2022/11/28</a:t>
            </a:fld>
            <a:endParaRPr lang="zh-TW" altLang="en-US"/>
          </a:p>
        </p:txBody>
      </p:sp>
      <p:sp>
        <p:nvSpPr>
          <p:cNvPr id="3" name="頁尾版面配置區 21">
            <a:extLst>
              <a:ext uri="{FF2B5EF4-FFF2-40B4-BE49-F238E27FC236}">
                <a16:creationId xmlns:a16="http://schemas.microsoft.com/office/drawing/2014/main" id="{CAC47996-D92C-2AE6-CD0C-72EB548A8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17">
            <a:extLst>
              <a:ext uri="{FF2B5EF4-FFF2-40B4-BE49-F238E27FC236}">
                <a16:creationId xmlns:a16="http://schemas.microsoft.com/office/drawing/2014/main" id="{2E76F4C5-7157-0944-9582-51F36C661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01576-FE99-4A4B-BBFF-4C2D98EEEC50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04995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日期版面配置區 9">
            <a:extLst>
              <a:ext uri="{FF2B5EF4-FFF2-40B4-BE49-F238E27FC236}">
                <a16:creationId xmlns:a16="http://schemas.microsoft.com/office/drawing/2014/main" id="{852D0E0F-8D9E-D001-D253-A8C280DCA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CEAAE6-20B3-4687-96DA-35858DE6889A}" type="datetimeFigureOut">
              <a:rPr lang="zh-TW" altLang="en-US"/>
              <a:pPr>
                <a:defRPr/>
              </a:pPr>
              <a:t>2022/11/28</a:t>
            </a:fld>
            <a:endParaRPr lang="zh-TW" altLang="en-US"/>
          </a:p>
        </p:txBody>
      </p:sp>
      <p:sp>
        <p:nvSpPr>
          <p:cNvPr id="6" name="頁尾版面配置區 21">
            <a:extLst>
              <a:ext uri="{FF2B5EF4-FFF2-40B4-BE49-F238E27FC236}">
                <a16:creationId xmlns:a16="http://schemas.microsoft.com/office/drawing/2014/main" id="{F092C563-59F3-D538-1360-A1D9BE8E4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17">
            <a:extLst>
              <a:ext uri="{FF2B5EF4-FFF2-40B4-BE49-F238E27FC236}">
                <a16:creationId xmlns:a16="http://schemas.microsoft.com/office/drawing/2014/main" id="{8DCDAECC-A888-7999-963D-9A7284FC3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FD4F7-9C84-4F02-B971-47C0674C594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06914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剪去並圓角化單一角落矩形 13">
            <a:extLst>
              <a:ext uri="{FF2B5EF4-FFF2-40B4-BE49-F238E27FC236}">
                <a16:creationId xmlns:a16="http://schemas.microsoft.com/office/drawing/2014/main" id="{E3B137E8-5747-45C2-B861-D5D7503BCDFA}"/>
              </a:ext>
            </a:extLst>
          </p:cNvPr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6" name="直角三角形 5">
            <a:extLst>
              <a:ext uri="{FF2B5EF4-FFF2-40B4-BE49-F238E27FC236}">
                <a16:creationId xmlns:a16="http://schemas.microsoft.com/office/drawing/2014/main" id="{81B5C5DC-C59F-BC5D-EE10-80E0AB984739}"/>
              </a:ext>
            </a:extLst>
          </p:cNvPr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7" name="手繪多邊形 15">
            <a:extLst>
              <a:ext uri="{FF2B5EF4-FFF2-40B4-BE49-F238E27FC236}">
                <a16:creationId xmlns:a16="http://schemas.microsoft.com/office/drawing/2014/main" id="{05DB3F9D-E586-E8DD-0EE2-C3CF9DAA1C58}"/>
              </a:ext>
            </a:extLst>
          </p:cNvPr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latin typeface="+mn-lt"/>
              <a:ea typeface="+mn-ea"/>
            </a:endParaRPr>
          </a:p>
        </p:txBody>
      </p:sp>
      <p:sp>
        <p:nvSpPr>
          <p:cNvPr id="8" name="手繪多邊形 16">
            <a:extLst>
              <a:ext uri="{FF2B5EF4-FFF2-40B4-BE49-F238E27FC236}">
                <a16:creationId xmlns:a16="http://schemas.microsoft.com/office/drawing/2014/main" id="{77136CE5-EDEE-B67E-F670-1227285019F9}"/>
              </a:ext>
            </a:extLst>
          </p:cNvPr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latin typeface="+mn-lt"/>
              <a:ea typeface="+mn-ea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9" name="日期版面配置區 4">
            <a:extLst>
              <a:ext uri="{FF2B5EF4-FFF2-40B4-BE49-F238E27FC236}">
                <a16:creationId xmlns:a16="http://schemas.microsoft.com/office/drawing/2014/main" id="{317C24B0-5632-A62F-B30A-5DE41E797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397A98-DED7-4D3F-B7ED-C1CBB54D9412}" type="datetimeFigureOut">
              <a:rPr lang="zh-TW" altLang="en-US"/>
              <a:pPr>
                <a:defRPr/>
              </a:pPr>
              <a:t>2022/11/28</a:t>
            </a:fld>
            <a:endParaRPr lang="zh-TW" altLang="en-US"/>
          </a:p>
        </p:txBody>
      </p:sp>
      <p:sp>
        <p:nvSpPr>
          <p:cNvPr id="10" name="頁尾版面配置區 5">
            <a:extLst>
              <a:ext uri="{FF2B5EF4-FFF2-40B4-BE49-F238E27FC236}">
                <a16:creationId xmlns:a16="http://schemas.microsoft.com/office/drawing/2014/main" id="{1A331A20-69B1-047C-279B-B1DA8DD91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1" name="投影片編號版面配置區 6">
            <a:extLst>
              <a:ext uri="{FF2B5EF4-FFF2-40B4-BE49-F238E27FC236}">
                <a16:creationId xmlns:a16="http://schemas.microsoft.com/office/drawing/2014/main" id="{8D31F639-1C44-B79A-D6CB-7C556198E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39748B-368D-4D4F-A9A8-06D5D18328D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98084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手繪多邊形 6">
            <a:extLst>
              <a:ext uri="{FF2B5EF4-FFF2-40B4-BE49-F238E27FC236}">
                <a16:creationId xmlns:a16="http://schemas.microsoft.com/office/drawing/2014/main" id="{CCAEB010-D62C-293E-6CED-19BDD94BB308}"/>
              </a:ext>
            </a:extLst>
          </p:cNvPr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latin typeface="+mn-lt"/>
              <a:ea typeface="+mn-ea"/>
            </a:endParaRPr>
          </a:p>
        </p:txBody>
      </p:sp>
      <p:sp>
        <p:nvSpPr>
          <p:cNvPr id="8" name="手繪多邊形 7">
            <a:extLst>
              <a:ext uri="{FF2B5EF4-FFF2-40B4-BE49-F238E27FC236}">
                <a16:creationId xmlns:a16="http://schemas.microsoft.com/office/drawing/2014/main" id="{B967A426-97CF-BE34-DB34-93445C620608}"/>
              </a:ext>
            </a:extLst>
          </p:cNvPr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latin typeface="+mn-lt"/>
              <a:ea typeface="+mn-ea"/>
            </a:endParaRPr>
          </a:p>
        </p:txBody>
      </p:sp>
      <p:sp>
        <p:nvSpPr>
          <p:cNvPr id="1028" name="標題版面配置區 8">
            <a:extLst>
              <a:ext uri="{FF2B5EF4-FFF2-40B4-BE49-F238E27FC236}">
                <a16:creationId xmlns:a16="http://schemas.microsoft.com/office/drawing/2014/main" id="{49EBB797-8D1D-D3CB-DDAF-97416C68A01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zh-TW"/>
          </a:p>
        </p:txBody>
      </p:sp>
      <p:sp>
        <p:nvSpPr>
          <p:cNvPr id="1029" name="文字版面配置區 29">
            <a:extLst>
              <a:ext uri="{FF2B5EF4-FFF2-40B4-BE49-F238E27FC236}">
                <a16:creationId xmlns:a16="http://schemas.microsoft.com/office/drawing/2014/main" id="{D80FAD4F-7BDE-26FB-4AEF-B738EB28A04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zh-TW"/>
          </a:p>
        </p:txBody>
      </p:sp>
      <p:sp>
        <p:nvSpPr>
          <p:cNvPr id="10" name="日期版面配置區 9">
            <a:extLst>
              <a:ext uri="{FF2B5EF4-FFF2-40B4-BE49-F238E27FC236}">
                <a16:creationId xmlns:a16="http://schemas.microsoft.com/office/drawing/2014/main" id="{AC254BE0-9174-5016-1183-BEFEF68890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25D3F3F-23DB-433B-9EA3-367171C22A1E}" type="datetimeFigureOut">
              <a:rPr lang="zh-TW" altLang="en-US"/>
              <a:pPr>
                <a:defRPr/>
              </a:pPr>
              <a:t>2022/11/28</a:t>
            </a:fld>
            <a:endParaRPr lang="zh-TW" altLang="en-US"/>
          </a:p>
        </p:txBody>
      </p:sp>
      <p:sp>
        <p:nvSpPr>
          <p:cNvPr id="22" name="頁尾版面配置區 21">
            <a:extLst>
              <a:ext uri="{FF2B5EF4-FFF2-40B4-BE49-F238E27FC236}">
                <a16:creationId xmlns:a16="http://schemas.microsoft.com/office/drawing/2014/main" id="{BAF2FFD2-466D-43AD-B41A-3A6CD8465F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8" name="投影片編號版面配置區 17">
            <a:extLst>
              <a:ext uri="{FF2B5EF4-FFF2-40B4-BE49-F238E27FC236}">
                <a16:creationId xmlns:a16="http://schemas.microsoft.com/office/drawing/2014/main" id="{3767B72E-F716-B2E1-EB6F-D52AAD66B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solidFill>
                  <a:srgbClr val="045C75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0EB97407-889B-4497-8D68-B3DA666451A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grpSp>
        <p:nvGrpSpPr>
          <p:cNvPr id="1033" name="群組 1">
            <a:extLst>
              <a:ext uri="{FF2B5EF4-FFF2-40B4-BE49-F238E27FC236}">
                <a16:creationId xmlns:a16="http://schemas.microsoft.com/office/drawing/2014/main" id="{EC43315A-DA73-5F89-DEBE-9F55318B24A6}"/>
              </a:ext>
            </a:extLst>
          </p:cNvPr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手繪多邊形 11">
              <a:extLst>
                <a:ext uri="{FF2B5EF4-FFF2-40B4-BE49-F238E27FC236}">
                  <a16:creationId xmlns:a16="http://schemas.microsoft.com/office/drawing/2014/main" id="{9D788FDB-D8B7-A328-686E-2D89BCB02BAD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>
                <a:latin typeface="+mn-lt"/>
                <a:ea typeface="+mn-ea"/>
              </a:endParaRPr>
            </a:p>
          </p:txBody>
        </p:sp>
        <p:sp>
          <p:nvSpPr>
            <p:cNvPr id="13" name="手繪多邊形 12">
              <a:extLst>
                <a:ext uri="{FF2B5EF4-FFF2-40B4-BE49-F238E27FC236}">
                  <a16:creationId xmlns:a16="http://schemas.microsoft.com/office/drawing/2014/main" id="{8D95C6BC-5C29-A1CC-24C6-B5BA6A08B686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>
                <a:latin typeface="+mn-lt"/>
                <a:ea typeface="+mn-ea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3" r:id="rId1"/>
    <p:sldLayoutId id="2147484395" r:id="rId2"/>
    <p:sldLayoutId id="2147484404" r:id="rId3"/>
    <p:sldLayoutId id="2147484396" r:id="rId4"/>
    <p:sldLayoutId id="2147484397" r:id="rId5"/>
    <p:sldLayoutId id="2147484398" r:id="rId6"/>
    <p:sldLayoutId id="2147484399" r:id="rId7"/>
    <p:sldLayoutId id="2147484400" r:id="rId8"/>
    <p:sldLayoutId id="2147484405" r:id="rId9"/>
    <p:sldLayoutId id="2147484401" r:id="rId10"/>
    <p:sldLayoutId id="214748440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Verdana" pitchFamily="34" charset="0"/>
          <a:ea typeface="微軟正黑體" pitchFamily="34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Verdana" pitchFamily="34" charset="0"/>
          <a:ea typeface="微軟正黑體" pitchFamily="34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Verdana" pitchFamily="34" charset="0"/>
          <a:ea typeface="微軟正黑體" pitchFamily="34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Verdana" pitchFamily="34" charset="0"/>
          <a:ea typeface="微軟正黑體" pitchFamily="34" charset="-12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Verdana" pitchFamily="34" charset="0"/>
          <a:ea typeface="微軟正黑體" pitchFamily="34" charset="-12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Verdana" pitchFamily="34" charset="0"/>
          <a:ea typeface="微軟正黑體" pitchFamily="34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Verdana" pitchFamily="34" charset="0"/>
          <a:ea typeface="微軟正黑體" pitchFamily="34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Verdana" pitchFamily="34" charset="0"/>
          <a:ea typeface="微軟正黑體" pitchFamily="34" charset="-12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標題 13">
            <a:extLst>
              <a:ext uri="{FF2B5EF4-FFF2-40B4-BE49-F238E27FC236}">
                <a16:creationId xmlns:a16="http://schemas.microsoft.com/office/drawing/2014/main" id="{12F57C7C-10C6-C8CA-26C1-B3B3E9A4AB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850" y="164828"/>
            <a:ext cx="7772400" cy="1008112"/>
          </a:xfrm>
          <a:ln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6000" dirty="0">
                <a:latin typeface="標楷體" pitchFamily="65" charset="-120"/>
                <a:ea typeface="標楷體" pitchFamily="65" charset="-120"/>
              </a:rPr>
              <a:t>大將開發股份有限公司</a:t>
            </a:r>
          </a:p>
        </p:txBody>
      </p:sp>
      <p:sp>
        <p:nvSpPr>
          <p:cNvPr id="7171" name="副標題 15">
            <a:extLst>
              <a:ext uri="{FF2B5EF4-FFF2-40B4-BE49-F238E27FC236}">
                <a16:creationId xmlns:a16="http://schemas.microsoft.com/office/drawing/2014/main" id="{B6F4A734-6A85-8C0F-8956-F4B93C813F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7088" y="1314450"/>
            <a:ext cx="7561262" cy="5543550"/>
          </a:xfrm>
        </p:spPr>
        <p:txBody>
          <a:bodyPr/>
          <a:lstStyle/>
          <a:p>
            <a:pPr marR="0" algn="ctr" eaLnBrk="1" hangingPunct="1">
              <a:lnSpc>
                <a:spcPct val="180000"/>
              </a:lnSpc>
            </a:pPr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(股票代號:1453)</a:t>
            </a:r>
          </a:p>
          <a:p>
            <a:pPr marR="0" algn="ctr" eaLnBrk="1" hangingPunct="1">
              <a:lnSpc>
                <a:spcPct val="180000"/>
              </a:lnSpc>
            </a:pPr>
            <a:endPara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R="0" algn="ctr" eaLnBrk="1" hangingPunct="1">
              <a:lnSpc>
                <a:spcPct val="180000"/>
              </a:lnSpc>
            </a:pPr>
            <a:endPara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R="0" algn="ctr" eaLnBrk="1" hangingPunct="1">
              <a:lnSpc>
                <a:spcPct val="180000"/>
              </a:lnSpc>
            </a:pPr>
            <a:endPara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R="0" algn="ctr" eaLnBrk="1" hangingPunct="1">
              <a:lnSpc>
                <a:spcPct val="180000"/>
              </a:lnSpc>
            </a:pPr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                    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大將美樹建案</a:t>
            </a:r>
            <a:endParaRPr lang="en-US" altLang="zh-TW" sz="1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R="0" algn="ctr" eaLnBrk="1" hangingPunct="1">
              <a:lnSpc>
                <a:spcPct val="150000"/>
              </a:lnSpc>
              <a:spcBef>
                <a:spcPts val="400"/>
              </a:spcBef>
            </a:pPr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2022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endPara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R="0" algn="ctr" eaLnBrk="1" hangingPunct="1">
              <a:lnSpc>
                <a:spcPct val="150000"/>
              </a:lnSpc>
              <a:spcBef>
                <a:spcPts val="400"/>
              </a:spcBef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法人說明會簡報</a:t>
            </a:r>
            <a:endPara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R="0" algn="ctr" eaLnBrk="1" hangingPunct="1">
              <a:lnSpc>
                <a:spcPct val="150000"/>
              </a:lnSpc>
              <a:spcBef>
                <a:spcPts val="400"/>
              </a:spcBef>
            </a:pPr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2022年12月2日</a:t>
            </a:r>
            <a:endPara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 descr="大將LOGO-B版.jpg">
            <a:extLst>
              <a:ext uri="{FF2B5EF4-FFF2-40B4-BE49-F238E27FC236}">
                <a16:creationId xmlns:a16="http://schemas.microsoft.com/office/drawing/2014/main" id="{7E5DA41F-CD71-FBAC-FB23-C52322A4A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2088" y="5300663"/>
            <a:ext cx="942975" cy="124777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7173" name="圖片 5">
            <a:extLst>
              <a:ext uri="{FF2B5EF4-FFF2-40B4-BE49-F238E27FC236}">
                <a16:creationId xmlns:a16="http://schemas.microsoft.com/office/drawing/2014/main" id="{85926E21-1690-85FF-9A37-2080D384B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063" y="2565400"/>
            <a:ext cx="2808287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A445EBA-9E62-9001-CD52-84F2E1156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  <a:ln>
            <a:miter lim="800000"/>
            <a:headEnd/>
            <a:tailEnd/>
          </a:ln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TW" altLang="en-US" sz="4500" b="1" dirty="0">
                <a:latin typeface="標楷體" pitchFamily="65" charset="-120"/>
                <a:ea typeface="標楷體" pitchFamily="65" charset="-120"/>
              </a:rPr>
              <a:t>營運概況</a:t>
            </a:r>
            <a:r>
              <a:rPr lang="en-US" altLang="zh-TW" sz="4500" b="1" dirty="0">
                <a:latin typeface="標楷體" pitchFamily="65" charset="-120"/>
                <a:ea typeface="標楷體" pitchFamily="65" charset="-120"/>
              </a:rPr>
              <a:t>-都</a:t>
            </a:r>
            <a:r>
              <a:rPr lang="zh-TW" altLang="en-US" sz="4500" b="1" dirty="0">
                <a:latin typeface="標楷體" pitchFamily="65" charset="-120"/>
                <a:ea typeface="標楷體" pitchFamily="65" charset="-120"/>
              </a:rPr>
              <a:t>市</a:t>
            </a:r>
            <a:r>
              <a:rPr lang="en-US" altLang="zh-TW" sz="4500" b="1" dirty="0" err="1">
                <a:latin typeface="標楷體" pitchFamily="65" charset="-120"/>
                <a:ea typeface="標楷體" pitchFamily="65" charset="-120"/>
              </a:rPr>
              <a:t>更新個案</a:t>
            </a:r>
            <a:endParaRPr lang="zh-TW" altLang="en-US" sz="4500" b="1" dirty="0"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13376" name="Group 64">
            <a:extLst>
              <a:ext uri="{FF2B5EF4-FFF2-40B4-BE49-F238E27FC236}">
                <a16:creationId xmlns:a16="http://schemas.microsoft.com/office/drawing/2014/main" id="{0EEAC555-D946-9E21-108A-3C9A512595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1998566"/>
              </p:ext>
            </p:extLst>
          </p:nvPr>
        </p:nvGraphicFramePr>
        <p:xfrm>
          <a:off x="250825" y="1030288"/>
          <a:ext cx="8640763" cy="5278439"/>
        </p:xfrm>
        <a:graphic>
          <a:graphicData uri="http://schemas.openxmlformats.org/drawingml/2006/table">
            <a:tbl>
              <a:tblPr/>
              <a:tblGrid>
                <a:gridCol w="1322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4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41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8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14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700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921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案</a:t>
                      </a: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</a:t>
                      </a: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名</a:t>
                      </a:r>
                    </a:p>
                  </a:txBody>
                  <a:tcPr marL="44329" marR="44329" marT="0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CABEE"/>
                        </a:gs>
                        <a:gs pos="50000">
                          <a:srgbClr val="BACBF2"/>
                        </a:gs>
                        <a:gs pos="100000">
                          <a:srgbClr val="DEE5F8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基地位置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CABEE"/>
                        </a:gs>
                        <a:gs pos="50000">
                          <a:srgbClr val="BACBF2"/>
                        </a:gs>
                        <a:gs pos="100000">
                          <a:srgbClr val="DEE5F8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基地面積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坪</a:t>
                      </a: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kumimoji="0" lang="zh-TW" altLang="zh-TW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CABEE"/>
                        </a:gs>
                        <a:gs pos="50000">
                          <a:srgbClr val="BACBF2"/>
                        </a:gs>
                        <a:gs pos="100000">
                          <a:srgbClr val="DEE5F8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規劃設計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產品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CABEE"/>
                        </a:gs>
                        <a:gs pos="50000">
                          <a:srgbClr val="BACBF2"/>
                        </a:gs>
                        <a:gs pos="100000">
                          <a:srgbClr val="DEE5F8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實施進度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規畫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CABEE"/>
                        </a:gs>
                        <a:gs pos="50000">
                          <a:srgbClr val="BACBF2"/>
                        </a:gs>
                        <a:gs pos="100000">
                          <a:srgbClr val="DEE5F8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預估可售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面積</a:t>
                      </a: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坪</a:t>
                      </a: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kumimoji="0" lang="zh-TW" altLang="zh-TW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CABEE"/>
                        </a:gs>
                        <a:gs pos="50000">
                          <a:srgbClr val="BACBF2"/>
                        </a:gs>
                        <a:gs pos="100000">
                          <a:srgbClr val="DEE5F8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29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新北市新店區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廣明、文山段</a:t>
                      </a:r>
                    </a:p>
                  </a:txBody>
                  <a:tcPr marL="44329" marR="44329" marT="0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新北市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新店區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1,452.12</a:t>
                      </a:r>
                      <a:endParaRPr kumimoji="0" lang="zh-TW" altLang="zh-TW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集合住宅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地上</a:t>
                      </a:r>
                      <a:r>
                        <a:rPr kumimoji="0" lang="en-US" altLang="zh-TW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14</a:t>
                      </a: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層、地下</a:t>
                      </a:r>
                      <a:r>
                        <a:rPr kumimoji="0" lang="en-US" altLang="zh-TW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層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都市更新事業計畫核定公告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3,989.36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77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新北市汐止區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崇德段、新峰段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4329" marR="44329" marT="0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新北市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汐止區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1,918.25</a:t>
                      </a:r>
                      <a:endParaRPr kumimoji="0" lang="zh-TW" altLang="zh-TW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集合住宅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地上</a:t>
                      </a:r>
                      <a:r>
                        <a:rPr kumimoji="0" lang="en-US" altLang="zh-TW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</a:t>
                      </a: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層、地下</a:t>
                      </a:r>
                      <a:r>
                        <a:rPr kumimoji="0" lang="en-US" altLang="zh-TW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層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都市更新事業計畫核定公告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3,909.12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台北市信義區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福德段一小段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4329" marR="44329" marT="0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台北市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信義區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570.82</a:t>
                      </a:r>
                      <a:endParaRPr kumimoji="0" lang="zh-TW" altLang="zh-TW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市場用地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地上</a:t>
                      </a:r>
                      <a:r>
                        <a:rPr kumimoji="0" lang="en-US" altLang="zh-TW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18</a:t>
                      </a: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層、地下</a:t>
                      </a:r>
                      <a:r>
                        <a:rPr kumimoji="0" lang="en-US" altLang="zh-TW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</a:t>
                      </a: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層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變更事業計劃暨權利變換重新送審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1,692.00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4978899"/>
                  </a:ext>
                </a:extLst>
              </a:tr>
              <a:tr h="7921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台北市松山區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美仁段一小段</a:t>
                      </a:r>
                    </a:p>
                  </a:txBody>
                  <a:tcPr marL="44329" marR="44329" marT="0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台北市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松山區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1,004.91</a:t>
                      </a:r>
                      <a:endParaRPr kumimoji="0" lang="zh-TW" altLang="zh-TW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集合住宅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地上</a:t>
                      </a:r>
                      <a:r>
                        <a:rPr kumimoji="0" lang="en-US" altLang="zh-TW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14</a:t>
                      </a:r>
                      <a:r>
                        <a:rPr kumimoji="0" lang="zh-TW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層、地下</a:t>
                      </a:r>
                      <a:r>
                        <a:rPr kumimoji="0" lang="en-US" altLang="zh-TW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r>
                        <a:rPr kumimoji="0" lang="zh-TW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層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簽約中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1,656.84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636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台北市大同區</a:t>
                      </a:r>
                      <a:endParaRPr kumimoji="0" lang="en-US" altLang="zh-TW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橋北段三小段</a:t>
                      </a:r>
                      <a:endParaRPr kumimoji="0" lang="zh-TW" altLang="zh-TW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4329" marR="44329" marT="0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台北市</a:t>
                      </a:r>
                      <a:endParaRPr kumimoji="0" lang="en-US" altLang="zh-TW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大同區</a:t>
                      </a:r>
                      <a:endParaRPr kumimoji="0" lang="zh-TW" altLang="zh-TW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621.87</a:t>
                      </a:r>
                      <a:endParaRPr kumimoji="0" lang="zh-TW" altLang="zh-TW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集合住宅</a:t>
                      </a:r>
                      <a:endParaRPr kumimoji="0" lang="en-US" altLang="zh-TW" sz="13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地上</a:t>
                      </a:r>
                      <a:r>
                        <a:rPr kumimoji="0" lang="en-US" altLang="zh-TW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12</a:t>
                      </a:r>
                      <a:r>
                        <a:rPr kumimoji="0" lang="zh-TW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層、地下</a:t>
                      </a:r>
                      <a:r>
                        <a:rPr kumimoji="0" lang="en-US" altLang="zh-TW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</a:t>
                      </a:r>
                      <a:r>
                        <a:rPr kumimoji="0" lang="zh-TW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層</a:t>
                      </a:r>
                      <a:endParaRPr kumimoji="0" lang="zh-TW" altLang="zh-TW" sz="13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事業計畫及權利變換送審</a:t>
                      </a:r>
                      <a:endParaRPr kumimoji="0" lang="zh-TW" altLang="zh-TW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1,805.00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921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台北市士林區</a:t>
                      </a:r>
                      <a:endParaRPr kumimoji="0" lang="en-US" altLang="zh-TW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永新段三小段</a:t>
                      </a:r>
                      <a:endParaRPr kumimoji="0" lang="zh-TW" altLang="zh-TW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4329" marR="44329" marT="0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台北市</a:t>
                      </a:r>
                      <a:endParaRPr kumimoji="0" lang="en-US" altLang="zh-TW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士林區</a:t>
                      </a:r>
                      <a:endParaRPr kumimoji="0" lang="zh-TW" altLang="zh-TW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845.79</a:t>
                      </a:r>
                      <a:endParaRPr kumimoji="0" lang="zh-TW" altLang="zh-TW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集合住宅</a:t>
                      </a:r>
                      <a:endParaRPr kumimoji="0" lang="en-US" altLang="zh-TW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地上</a:t>
                      </a:r>
                      <a:r>
                        <a:rPr kumimoji="0" lang="en-US" altLang="zh-TW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18</a:t>
                      </a: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層、地下</a:t>
                      </a:r>
                      <a:r>
                        <a:rPr kumimoji="0" lang="en-US" altLang="zh-TW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層</a:t>
                      </a:r>
                      <a:endParaRPr kumimoji="0" lang="zh-TW" altLang="zh-TW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事業計畫及權利變換送審</a:t>
                      </a:r>
                      <a:endParaRPr kumimoji="0" lang="zh-TW" altLang="zh-TW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3,236.55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444" name="Group 108">
            <a:extLst>
              <a:ext uri="{FF2B5EF4-FFF2-40B4-BE49-F238E27FC236}">
                <a16:creationId xmlns:a16="http://schemas.microsoft.com/office/drawing/2014/main" id="{F83B1B49-B623-7427-56C4-58DDA60ADA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7472432"/>
              </p:ext>
            </p:extLst>
          </p:nvPr>
        </p:nvGraphicFramePr>
        <p:xfrm>
          <a:off x="323528" y="1052513"/>
          <a:ext cx="8568952" cy="5169915"/>
        </p:xfrm>
        <a:graphic>
          <a:graphicData uri="http://schemas.openxmlformats.org/drawingml/2006/table">
            <a:tbl>
              <a:tblPr/>
              <a:tblGrid>
                <a:gridCol w="30963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21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08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08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92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08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588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2389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案</a:t>
                      </a: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    </a:t>
                      </a: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名</a:t>
                      </a:r>
                      <a:endParaRPr kumimoji="0" lang="en-US" altLang="zh-TW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新細明體" panose="02020500000000000000" pitchFamily="18" charset="-120"/>
                      </a:endParaRPr>
                    </a:p>
                  </a:txBody>
                  <a:tcPr marL="15832" marR="15832" marT="0" marB="0" anchor="ctr" horzOverflow="overflow">
                    <a:lnL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CABEE"/>
                        </a:gs>
                        <a:gs pos="50000">
                          <a:srgbClr val="BACBF2"/>
                        </a:gs>
                        <a:gs pos="100000">
                          <a:srgbClr val="DEE5F8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預估可售面積</a:t>
                      </a:r>
                      <a:b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</a:b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(</a:t>
                      </a: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坪</a:t>
                      </a: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)</a:t>
                      </a:r>
                      <a:endParaRPr kumimoji="0" lang="zh-TW" altLang="zh-TW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5832" marR="15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CABEE"/>
                        </a:gs>
                        <a:gs pos="50000">
                          <a:srgbClr val="BACBF2"/>
                        </a:gs>
                        <a:gs pos="100000">
                          <a:srgbClr val="DEE5F8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2023</a:t>
                      </a: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年</a:t>
                      </a:r>
                      <a:endParaRPr kumimoji="0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5832" marR="15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CABEE"/>
                        </a:gs>
                        <a:gs pos="50000">
                          <a:srgbClr val="BACBF2"/>
                        </a:gs>
                        <a:gs pos="100000">
                          <a:srgbClr val="DEE5F8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2024</a:t>
                      </a: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年</a:t>
                      </a:r>
                      <a:endParaRPr kumimoji="0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5832" marR="15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CABEE"/>
                        </a:gs>
                        <a:gs pos="50000">
                          <a:srgbClr val="BACBF2"/>
                        </a:gs>
                        <a:gs pos="100000">
                          <a:srgbClr val="DEE5F8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2025</a:t>
                      </a: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年</a:t>
                      </a:r>
                      <a:endParaRPr kumimoji="0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5832" marR="15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CABEE"/>
                        </a:gs>
                        <a:gs pos="50000">
                          <a:srgbClr val="BACBF2"/>
                        </a:gs>
                        <a:gs pos="100000">
                          <a:srgbClr val="DEE5F8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2026</a:t>
                      </a: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年</a:t>
                      </a:r>
                      <a:endParaRPr kumimoji="0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5832" marR="15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CABEE"/>
                        </a:gs>
                        <a:gs pos="50000">
                          <a:srgbClr val="BACBF2"/>
                        </a:gs>
                        <a:gs pos="100000">
                          <a:srgbClr val="DEE5F8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2027</a:t>
                      </a: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年</a:t>
                      </a:r>
                    </a:p>
                  </a:txBody>
                  <a:tcPr marL="15832" marR="15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CABEE"/>
                        </a:gs>
                        <a:gs pos="50000">
                          <a:srgbClr val="BACBF2"/>
                        </a:gs>
                        <a:gs pos="100000">
                          <a:srgbClr val="DEE5F8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593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 鶯歌中山段</a:t>
                      </a:r>
                      <a:endParaRPr kumimoji="0" lang="zh-TW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5832" marR="15832" marT="0" marB="0" anchor="ctr" horzOverflow="overflow">
                    <a:lnL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1,784.27</a:t>
                      </a:r>
                      <a:endParaRPr kumimoji="0" lang="zh-TW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1" marR="91431" marT="45729" marB="4572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5832" marR="15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●　</a:t>
                      </a:r>
                      <a:endParaRPr kumimoji="0" lang="zh-TW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5832" marR="15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●　</a:t>
                      </a:r>
                      <a:endParaRPr kumimoji="0" lang="zh-TW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5832" marR="15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　</a:t>
                      </a:r>
                      <a:endParaRPr kumimoji="0" lang="zh-TW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5832" marR="15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</a:t>
                      </a:r>
                      <a:endParaRPr kumimoji="0" lang="zh-TW" altLang="zh-TW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5832" marR="15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591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 新莊海山頭段</a:t>
                      </a:r>
                      <a:endParaRPr kumimoji="0" lang="zh-TW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5832" marR="15832" marT="0" marB="0" anchor="ctr" horzOverflow="overflow">
                    <a:lnL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市地重劃中</a:t>
                      </a:r>
                    </a:p>
                  </a:txBody>
                  <a:tcPr marL="91431" marR="91431" marT="45729" marB="4572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　</a:t>
                      </a:r>
                      <a:endParaRPr kumimoji="0" lang="zh-TW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5832" marR="15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　</a:t>
                      </a:r>
                      <a:endParaRPr kumimoji="0" lang="zh-TW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5832" marR="15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　</a:t>
                      </a:r>
                      <a:endParaRPr kumimoji="0" lang="zh-TW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5832" marR="15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●　</a:t>
                      </a:r>
                      <a:endParaRPr kumimoji="0" lang="zh-TW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5832" marR="15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●</a:t>
                      </a:r>
                      <a:endParaRPr kumimoji="0" lang="zh-TW" altLang="zh-TW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5832" marR="15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35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大將美樹</a:t>
                      </a:r>
                    </a:p>
                  </a:txBody>
                  <a:tcPr marL="15832" marR="15832" marT="0" marB="0" anchor="ctr" horzOverflow="overflow">
                    <a:lnL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331.00</a:t>
                      </a:r>
                      <a:endParaRPr kumimoji="0" lang="zh-TW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1" marR="91431" marT="45729" marB="4572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●</a:t>
                      </a:r>
                      <a:endParaRPr kumimoji="0" lang="zh-TW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5832" marR="15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5832" marR="15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5832" marR="15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5832" marR="15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5832" marR="15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38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大將水硯</a:t>
                      </a:r>
                    </a:p>
                  </a:txBody>
                  <a:tcPr marL="15832" marR="15832" marT="0" marB="0" anchor="ctr" horzOverflow="overflow">
                    <a:lnL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1,033.95</a:t>
                      </a:r>
                      <a:endParaRPr kumimoji="0" lang="zh-TW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1" marR="91431" marT="45729" marB="4572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●</a:t>
                      </a:r>
                      <a:endParaRPr kumimoji="0" lang="zh-TW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5832" marR="15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●</a:t>
                      </a:r>
                      <a:endParaRPr kumimoji="0" lang="zh-TW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5832" marR="15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5832" marR="15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5832" marR="15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5832" marR="15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38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大將名人巷</a:t>
                      </a:r>
                      <a:endParaRPr kumimoji="0" lang="zh-TW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5832" marR="15832" marT="0" marB="0" anchor="ctr" horzOverflow="overflow">
                    <a:lnL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776.55</a:t>
                      </a:r>
                      <a:endParaRPr kumimoji="0" lang="zh-TW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1" marR="91431" marT="45729" marB="4572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5832" marR="15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●</a:t>
                      </a:r>
                      <a:endParaRPr kumimoji="0" lang="zh-TW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5832" marR="15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●</a:t>
                      </a:r>
                      <a:endParaRPr kumimoji="0" lang="zh-TW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5832" marR="15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5832" marR="15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5832" marR="15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5177359"/>
                  </a:ext>
                </a:extLst>
              </a:tr>
              <a:tr h="3465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台北市士林區天母段三小段</a:t>
                      </a:r>
                    </a:p>
                  </a:txBody>
                  <a:tcPr marL="15832" marR="15832" marT="0" marB="0" anchor="ctr" horzOverflow="overflow">
                    <a:lnL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865.75</a:t>
                      </a:r>
                    </a:p>
                  </a:txBody>
                  <a:tcPr marL="44324" marR="4432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5832" marR="15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5832" marR="15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●</a:t>
                      </a:r>
                      <a:endParaRPr kumimoji="0" lang="zh-TW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5832" marR="15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●</a:t>
                      </a:r>
                      <a:endParaRPr kumimoji="0" lang="zh-TW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5832" marR="15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新細明體" panose="02020500000000000000" pitchFamily="18" charset="-120"/>
                      </a:endParaRPr>
                    </a:p>
                  </a:txBody>
                  <a:tcPr marL="15832" marR="15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06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 新北市新店區廣明、文山段</a:t>
                      </a:r>
                      <a:endParaRPr kumimoji="0" lang="zh-TW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5832" marR="15832" marT="0" marB="0" anchor="ctr" horzOverflow="overflow">
                    <a:lnL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3,989.36</a:t>
                      </a:r>
                    </a:p>
                  </a:txBody>
                  <a:tcPr marL="44324" marR="4432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5832" marR="15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5832" marR="15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5832" marR="15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●</a:t>
                      </a:r>
                      <a:endParaRPr kumimoji="0" lang="zh-TW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5832" marR="15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●</a:t>
                      </a:r>
                      <a:endParaRPr kumimoji="0" lang="zh-TW" altLang="zh-TW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新細明體" panose="02020500000000000000" pitchFamily="18" charset="-120"/>
                      </a:endParaRPr>
                    </a:p>
                  </a:txBody>
                  <a:tcPr marL="15832" marR="15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44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 新北市汐止區崇德段、新峰段</a:t>
                      </a:r>
                      <a:endParaRPr kumimoji="0" lang="zh-TW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5832" marR="15832" marT="0" marB="0" anchor="ctr" horzOverflow="overflow">
                    <a:lnL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3,909.12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4324" marR="4432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　</a:t>
                      </a:r>
                      <a:endParaRPr kumimoji="0" lang="zh-TW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5832" marR="15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　</a:t>
                      </a:r>
                      <a:endParaRPr kumimoji="0" lang="zh-TW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5832" marR="15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●　</a:t>
                      </a:r>
                      <a:endParaRPr kumimoji="0" lang="zh-TW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5832" marR="15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●　</a:t>
                      </a:r>
                      <a:endParaRPr kumimoji="0" lang="zh-TW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5832" marR="15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5832" marR="15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73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 台北市信義區福德段一小段</a:t>
                      </a:r>
                      <a:endParaRPr kumimoji="0" lang="zh-TW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5832" marR="15832" marT="0" marB="0" anchor="ctr" horzOverflow="overflow">
                    <a:lnL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1,692.00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4324" marR="4432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5832" marR="15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5832" marR="15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5832" marR="15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●</a:t>
                      </a:r>
                      <a:endParaRPr kumimoji="0" lang="zh-TW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5832" marR="15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●</a:t>
                      </a:r>
                      <a:endParaRPr kumimoji="0" lang="zh-TW" altLang="zh-TW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5832" marR="15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4643711"/>
                  </a:ext>
                </a:extLst>
              </a:tr>
              <a:tr h="34655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 台北市松山區美仁段一小段</a:t>
                      </a:r>
                      <a:endParaRPr kumimoji="0" lang="zh-TW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5832" marR="15832" marT="0" marB="0" anchor="ctr" horzOverflow="overflow">
                    <a:lnL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1,656.84</a:t>
                      </a:r>
                    </a:p>
                  </a:txBody>
                  <a:tcPr marL="44324" marR="4432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　</a:t>
                      </a:r>
                      <a:endParaRPr kumimoji="0" lang="zh-TW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5832" marR="15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　</a:t>
                      </a:r>
                      <a:endParaRPr kumimoji="0" lang="zh-TW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5832" marR="15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　</a:t>
                      </a:r>
                      <a:endParaRPr kumimoji="0" lang="zh-TW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5832" marR="15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●　</a:t>
                      </a:r>
                      <a:endParaRPr kumimoji="0" lang="zh-TW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5832" marR="15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●</a:t>
                      </a:r>
                      <a:endParaRPr kumimoji="0" lang="zh-TW" altLang="zh-TW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5832" marR="15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655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 台北市大同區橋北段三小段</a:t>
                      </a:r>
                      <a:endParaRPr kumimoji="0" lang="zh-TW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5832" marR="15832" marT="0" marB="0" anchor="ctr" horzOverflow="overflow">
                    <a:lnL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1,805.00</a:t>
                      </a:r>
                    </a:p>
                  </a:txBody>
                  <a:tcPr marL="44324" marR="4432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　</a:t>
                      </a:r>
                      <a:endParaRPr kumimoji="0" lang="zh-TW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5832" marR="15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　</a:t>
                      </a:r>
                      <a:endParaRPr kumimoji="0" lang="zh-TW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5832" marR="15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●　</a:t>
                      </a:r>
                      <a:endParaRPr kumimoji="0" lang="zh-TW" alt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5832" marR="15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● 　</a:t>
                      </a:r>
                    </a:p>
                  </a:txBody>
                  <a:tcPr marL="15832" marR="15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5832" marR="15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655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台北市士林區永新段</a:t>
                      </a:r>
                    </a:p>
                  </a:txBody>
                  <a:tcPr marL="15832" marR="15832" marT="0" marB="0" anchor="ctr" horzOverflow="overflow">
                    <a:lnL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3,236.55</a:t>
                      </a:r>
                      <a:endParaRPr kumimoji="0" lang="zh-TW" altLang="zh-TW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5832" marR="15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　</a:t>
                      </a:r>
                    </a:p>
                  </a:txBody>
                  <a:tcPr marL="15832" marR="15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　</a:t>
                      </a:r>
                      <a:endParaRPr kumimoji="0" lang="zh-TW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5832" marR="15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●　</a:t>
                      </a:r>
                      <a:endParaRPr kumimoji="0" lang="zh-TW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5832" marR="15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●　</a:t>
                      </a:r>
                    </a:p>
                  </a:txBody>
                  <a:tcPr marL="15832" marR="15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5832" marR="15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0" name="矩形 9">
            <a:extLst>
              <a:ext uri="{FF2B5EF4-FFF2-40B4-BE49-F238E27FC236}">
                <a16:creationId xmlns:a16="http://schemas.microsoft.com/office/drawing/2014/main" id="{0ACCAA19-6A51-1874-62AB-A45C54568CE5}"/>
              </a:ext>
            </a:extLst>
          </p:cNvPr>
          <p:cNvSpPr/>
          <p:nvPr/>
        </p:nvSpPr>
        <p:spPr>
          <a:xfrm>
            <a:off x="900113" y="260350"/>
            <a:ext cx="7488237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kumimoji="0" lang="zh-TW" altLang="en-US" sz="40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  <a:cs typeface="+mj-cs"/>
              </a:rPr>
              <a:t>營運概況</a:t>
            </a:r>
            <a:r>
              <a:rPr kumimoji="0" lang="en-US" altLang="zh-TW" sz="40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  <a:cs typeface="+mj-cs"/>
              </a:rPr>
              <a:t>-</a:t>
            </a:r>
            <a:r>
              <a:rPr kumimoji="0" lang="zh-TW" altLang="en-US" sz="40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  <a:cs typeface="+mj-cs"/>
              </a:rPr>
              <a:t>未來五年計劃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標題 4">
            <a:extLst>
              <a:ext uri="{FF2B5EF4-FFF2-40B4-BE49-F238E27FC236}">
                <a16:creationId xmlns:a16="http://schemas.microsoft.com/office/drawing/2014/main" id="{7E459AB2-E0EE-B052-5962-3DD23B9A1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zh-TW" altLang="en-US" sz="4400" b="1">
                <a:latin typeface="標楷體" panose="03000509000000000000" pitchFamily="65" charset="-120"/>
                <a:ea typeface="標楷體" panose="03000509000000000000" pitchFamily="65" charset="-120"/>
              </a:rPr>
              <a:t>營運分析</a:t>
            </a:r>
            <a:r>
              <a:rPr lang="en-US" altLang="zh-TW" sz="4400" b="1">
                <a:latin typeface="標楷體" panose="03000509000000000000" pitchFamily="65" charset="-120"/>
                <a:ea typeface="標楷體" panose="03000509000000000000" pitchFamily="65" charset="-120"/>
              </a:rPr>
              <a:t>- </a:t>
            </a:r>
            <a:br>
              <a:rPr lang="en-US" altLang="zh-TW" sz="4400" b="1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400" b="1">
                <a:latin typeface="標楷體" panose="03000509000000000000" pitchFamily="65" charset="-120"/>
                <a:ea typeface="標楷體" panose="03000509000000000000" pitchFamily="65" charset="-120"/>
              </a:rPr>
              <a:t>Financial Data 營收暨財務狀</a:t>
            </a:r>
            <a:r>
              <a:rPr lang="zh-TW" altLang="en-US" sz="4400" b="1">
                <a:latin typeface="標楷體" panose="03000509000000000000" pitchFamily="65" charset="-120"/>
                <a:ea typeface="標楷體" panose="03000509000000000000" pitchFamily="65" charset="-120"/>
              </a:rPr>
              <a:t>況</a:t>
            </a:r>
          </a:p>
        </p:txBody>
      </p:sp>
      <p:graphicFrame>
        <p:nvGraphicFramePr>
          <p:cNvPr id="7" name="內容版面配置區 6">
            <a:extLst>
              <a:ext uri="{FF2B5EF4-FFF2-40B4-BE49-F238E27FC236}">
                <a16:creationId xmlns:a16="http://schemas.microsoft.com/office/drawing/2014/main" id="{5DC660BF-2345-0CEA-7B15-2A5455E020B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6149678"/>
              </p:ext>
            </p:extLst>
          </p:nvPr>
        </p:nvGraphicFramePr>
        <p:xfrm>
          <a:off x="457200" y="1935163"/>
          <a:ext cx="8229600" cy="4389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534FD758-C627-FC27-4ED9-B15F52CA10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9266161"/>
              </p:ext>
            </p:extLst>
          </p:nvPr>
        </p:nvGraphicFramePr>
        <p:xfrm>
          <a:off x="318293" y="1314177"/>
          <a:ext cx="8507414" cy="4491087"/>
        </p:xfrm>
        <a:graphic>
          <a:graphicData uri="http://schemas.openxmlformats.org/drawingml/2006/table">
            <a:tbl>
              <a:tblPr/>
              <a:tblGrid>
                <a:gridCol w="15894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174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5517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合併資產負債簡表</a:t>
                      </a:r>
                    </a:p>
                  </a:txBody>
                  <a:tcPr marL="44329" marR="44329" marT="0" marB="0" anchor="ctr" horzOverflow="overflow">
                    <a:lnL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CABEE"/>
                        </a:gs>
                        <a:gs pos="50000">
                          <a:srgbClr val="BACBF2"/>
                        </a:gs>
                        <a:gs pos="100000">
                          <a:srgbClr val="DEE5F8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2018</a:t>
                      </a:r>
                      <a:r>
                        <a:rPr kumimoji="0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CABEE"/>
                        </a:gs>
                        <a:gs pos="50000">
                          <a:srgbClr val="BACBF2"/>
                        </a:gs>
                        <a:gs pos="100000">
                          <a:srgbClr val="DEE5F8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2019</a:t>
                      </a:r>
                      <a:r>
                        <a:rPr kumimoji="0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CABEE"/>
                        </a:gs>
                        <a:gs pos="50000">
                          <a:srgbClr val="BACBF2"/>
                        </a:gs>
                        <a:gs pos="100000">
                          <a:srgbClr val="DEE5F8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2020</a:t>
                      </a:r>
                      <a:r>
                        <a:rPr kumimoji="0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CABEE"/>
                        </a:gs>
                        <a:gs pos="50000">
                          <a:srgbClr val="BACBF2"/>
                        </a:gs>
                        <a:gs pos="100000">
                          <a:srgbClr val="DEE5F8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2021</a:t>
                      </a:r>
                      <a:r>
                        <a:rPr kumimoji="0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CABEE"/>
                        </a:gs>
                        <a:gs pos="50000">
                          <a:srgbClr val="BACBF2"/>
                        </a:gs>
                        <a:gs pos="100000">
                          <a:srgbClr val="DEE5F8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2022.09.30</a:t>
                      </a:r>
                      <a:r>
                        <a:rPr kumimoji="0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財務資料</a:t>
                      </a:r>
                      <a:endParaRPr kumimoji="0" lang="zh-TW" altLang="zh-TW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CABEE"/>
                        </a:gs>
                        <a:gs pos="50000">
                          <a:srgbClr val="BACBF2"/>
                        </a:gs>
                        <a:gs pos="100000">
                          <a:srgbClr val="DEE5F8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3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待售房地</a:t>
                      </a:r>
                    </a:p>
                  </a:txBody>
                  <a:tcPr marL="44329" marR="44329" marT="0" marB="0" anchor="ctr" horzOverflow="overflow">
                    <a:lnL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39,171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38,684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0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269,435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0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3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營建用地</a:t>
                      </a:r>
                    </a:p>
                  </a:txBody>
                  <a:tcPr marL="44329" marR="44329" marT="0" marB="0" anchor="ctr" horzOverflow="overflow">
                    <a:lnL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298,877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260,954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491,433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861,460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802,680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3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在建房地</a:t>
                      </a:r>
                    </a:p>
                  </a:txBody>
                  <a:tcPr marL="44329" marR="44329" marT="0" marB="0" anchor="ctr" horzOverflow="overflow">
                    <a:lnL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237,257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220,740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232,289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66,159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123,313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3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    </a:t>
                      </a:r>
                      <a:r>
                        <a:rPr kumimoji="0" lang="zh-TW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存貨小計</a:t>
                      </a:r>
                    </a:p>
                  </a:txBody>
                  <a:tcPr marL="44329" marR="44329" marT="0" marB="0" anchor="ctr" horzOverflow="overflow">
                    <a:lnL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575,305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520,378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723,722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1,197,054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985,993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3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存貨</a:t>
                      </a:r>
                      <a:r>
                        <a:rPr kumimoji="0" lang="en-US" altLang="zh-TW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-</a:t>
                      </a:r>
                      <a:r>
                        <a:rPr kumimoji="0" lang="zh-TW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製造業</a:t>
                      </a:r>
                    </a:p>
                  </a:txBody>
                  <a:tcPr marL="44329" marR="44329" marT="0" marB="0" anchor="ctr" horzOverflow="overflow">
                    <a:lnL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425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154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0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0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0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3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不動產、廠房及設備</a:t>
                      </a:r>
                    </a:p>
                  </a:txBody>
                  <a:tcPr marL="44329" marR="44329" marT="0" marB="0" anchor="ctr" horzOverflow="overflow">
                    <a:lnL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144,323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156,246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175,342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174,154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173,844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3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現金及其他資產</a:t>
                      </a:r>
                    </a:p>
                  </a:txBody>
                  <a:tcPr marL="44329" marR="44329" marT="0" marB="0" anchor="ctr" horzOverflow="overflow">
                    <a:lnL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134,998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144,501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155,803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157,231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174,602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81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透過損益按公允價值衡量之金融資產</a:t>
                      </a:r>
                    </a:p>
                  </a:txBody>
                  <a:tcPr marL="44329" marR="44329" marT="0" marB="0" anchor="ctr" horzOverflow="overflow">
                    <a:lnL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487,505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495,298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300,909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365,151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461,464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226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總資產</a:t>
                      </a:r>
                    </a:p>
                  </a:txBody>
                  <a:tcPr marL="44329" marR="44329" marT="0" marB="0" anchor="ctr" horzOverflow="overflow">
                    <a:lnL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1,342,556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1,316,577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1,355,776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1,893,590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1,795,903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803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總負債</a:t>
                      </a:r>
                    </a:p>
                  </a:txBody>
                  <a:tcPr marL="44329" marR="44329" marT="0" marB="0" anchor="ctr" horzOverflow="overflow">
                    <a:lnL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19,182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38,619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62,517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494,301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408,010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803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股東權益</a:t>
                      </a:r>
                    </a:p>
                  </a:txBody>
                  <a:tcPr marL="44329" marR="44329" marT="0" marB="0" anchor="ctr" horzOverflow="overflow">
                    <a:lnL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1,323,374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1,277,958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1,293,259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1,399,289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1,387,893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803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流動比率</a:t>
                      </a:r>
                    </a:p>
                  </a:txBody>
                  <a:tcPr marL="44329" marR="44329" marT="0" marB="0" anchor="ctr" horzOverflow="overflow">
                    <a:lnL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5,937.96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2,860.01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1,802.16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473.43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540.47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負債比率</a:t>
                      </a:r>
                    </a:p>
                  </a:txBody>
                  <a:tcPr marL="44329" marR="44329" marT="0" marB="0" anchor="ctr" horzOverflow="overflow">
                    <a:lnL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1.43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2.93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4.61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26.10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22.72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369661"/>
                  </a:ext>
                </a:extLst>
              </a:tr>
              <a:tr h="31948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每股淨值</a:t>
                      </a:r>
                    </a:p>
                  </a:txBody>
                  <a:tcPr marL="44329" marR="44329" marT="0" marB="0" anchor="ctr" horzOverflow="overflow">
                    <a:lnL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14.62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12.83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12.72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13.79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13.27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4" name="標題 1">
            <a:extLst>
              <a:ext uri="{FF2B5EF4-FFF2-40B4-BE49-F238E27FC236}">
                <a16:creationId xmlns:a16="http://schemas.microsoft.com/office/drawing/2014/main" id="{51E107CB-E0F5-38CF-A174-24B4B50CEB96}"/>
              </a:ext>
            </a:extLst>
          </p:cNvPr>
          <p:cNvSpPr txBox="1">
            <a:spLocks/>
          </p:cNvSpPr>
          <p:nvPr/>
        </p:nvSpPr>
        <p:spPr>
          <a:xfrm>
            <a:off x="457200" y="333375"/>
            <a:ext cx="8507413" cy="108426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kumimoji="0" lang="en-US" altLang="zh-TW" sz="40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  <a:cs typeface="+mj-cs"/>
              </a:rPr>
              <a:t>Financial Status </a:t>
            </a:r>
            <a:r>
              <a:rPr kumimoji="0" lang="en-US" altLang="zh-TW" sz="4000" b="1" dirty="0" err="1">
                <a:solidFill>
                  <a:schemeClr val="tx2"/>
                </a:solidFill>
                <a:latin typeface="標楷體" pitchFamily="65" charset="-120"/>
                <a:ea typeface="標楷體" pitchFamily="65" charset="-120"/>
                <a:cs typeface="+mj-cs"/>
              </a:rPr>
              <a:t>財務狀況</a:t>
            </a:r>
            <a:br>
              <a:rPr kumimoji="0" lang="en-US" altLang="zh-TW" sz="3000" dirty="0">
                <a:latin typeface="+mj-ea"/>
                <a:ea typeface="+mj-ea"/>
                <a:cs typeface="+mj-cs"/>
              </a:rPr>
            </a:br>
            <a:r>
              <a:rPr kumimoji="0" lang="en-US" altLang="zh-TW" sz="3000" dirty="0">
                <a:latin typeface="+mj-ea"/>
                <a:ea typeface="+mj-ea"/>
                <a:cs typeface="+mj-cs"/>
              </a:rPr>
              <a:t>                                  </a:t>
            </a:r>
            <a:r>
              <a:rPr kumimoji="0" lang="zh-TW" altLang="en-US" sz="3000" dirty="0">
                <a:latin typeface="+mj-ea"/>
                <a:ea typeface="+mj-ea"/>
                <a:cs typeface="+mj-cs"/>
              </a:rPr>
              <a:t>                                       </a:t>
            </a:r>
            <a:r>
              <a:rPr kumimoji="0" lang="zh-TW" altLang="en-US" sz="1200" dirty="0">
                <a:latin typeface="標楷體" pitchFamily="65" charset="-120"/>
                <a:ea typeface="標楷體" pitchFamily="65" charset="-120"/>
                <a:cs typeface="+mj-cs"/>
              </a:rPr>
              <a:t>單位</a:t>
            </a:r>
            <a:r>
              <a:rPr kumimoji="0" lang="en-US" altLang="zh-TW" sz="1200" dirty="0">
                <a:latin typeface="標楷體" pitchFamily="65" charset="-120"/>
                <a:ea typeface="標楷體" pitchFamily="65" charset="-120"/>
                <a:cs typeface="+mj-cs"/>
              </a:rPr>
              <a:t>:</a:t>
            </a:r>
            <a:r>
              <a:rPr kumimoji="0" lang="en-US" altLang="zh-TW" sz="1200" dirty="0" err="1">
                <a:latin typeface="標楷體" pitchFamily="65" charset="-120"/>
                <a:ea typeface="標楷體" pitchFamily="65" charset="-120"/>
                <a:cs typeface="+mj-cs"/>
              </a:rPr>
              <a:t>新台幣仟元</a:t>
            </a:r>
            <a:endParaRPr kumimoji="0" lang="zh-TW" altLang="en-US" sz="1200" dirty="0">
              <a:latin typeface="標楷體" pitchFamily="65" charset="-120"/>
              <a:ea typeface="標楷體" pitchFamily="65" charset="-120"/>
              <a:cs typeface="+mj-c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圖表 3">
            <a:extLst>
              <a:ext uri="{FF2B5EF4-FFF2-40B4-BE49-F238E27FC236}">
                <a16:creationId xmlns:a16="http://schemas.microsoft.com/office/drawing/2014/main" id="{1E05D8DF-6E6C-21F2-CFD5-BB5C6F0B1F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7794606"/>
              </p:ext>
            </p:extLst>
          </p:nvPr>
        </p:nvGraphicFramePr>
        <p:xfrm>
          <a:off x="1526381" y="1264444"/>
          <a:ext cx="6091237" cy="4329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530" name="Group 98">
            <a:extLst>
              <a:ext uri="{FF2B5EF4-FFF2-40B4-BE49-F238E27FC236}">
                <a16:creationId xmlns:a16="http://schemas.microsoft.com/office/drawing/2014/main" id="{8545289F-B145-9F4E-9A6A-FE1B4B5D61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4450738"/>
              </p:ext>
            </p:extLst>
          </p:nvPr>
        </p:nvGraphicFramePr>
        <p:xfrm>
          <a:off x="251520" y="1341438"/>
          <a:ext cx="8640068" cy="4930777"/>
        </p:xfrm>
        <a:graphic>
          <a:graphicData uri="http://schemas.openxmlformats.org/drawingml/2006/table">
            <a:tbl>
              <a:tblPr/>
              <a:tblGrid>
                <a:gridCol w="14026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3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3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3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33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240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2389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合併損益簡表</a:t>
                      </a:r>
                    </a:p>
                  </a:txBody>
                  <a:tcPr marL="44329" marR="44329" marT="0" marB="0" anchor="ctr" horzOverflow="overflow">
                    <a:lnL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CABEE"/>
                        </a:gs>
                        <a:gs pos="50000">
                          <a:srgbClr val="BACBF2"/>
                        </a:gs>
                        <a:gs pos="100000">
                          <a:srgbClr val="DEE5F8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2018</a:t>
                      </a: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CABEE"/>
                        </a:gs>
                        <a:gs pos="50000">
                          <a:srgbClr val="BACBF2"/>
                        </a:gs>
                        <a:gs pos="100000">
                          <a:srgbClr val="DEE5F8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2019</a:t>
                      </a: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CABEE"/>
                        </a:gs>
                        <a:gs pos="50000">
                          <a:srgbClr val="BACBF2"/>
                        </a:gs>
                        <a:gs pos="100000">
                          <a:srgbClr val="DEE5F8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2020</a:t>
                      </a: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CABEE"/>
                        </a:gs>
                        <a:gs pos="50000">
                          <a:srgbClr val="BACBF2"/>
                        </a:gs>
                        <a:gs pos="100000">
                          <a:srgbClr val="DEE5F8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2021</a:t>
                      </a: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CABEE"/>
                        </a:gs>
                        <a:gs pos="50000">
                          <a:srgbClr val="BACBF2"/>
                        </a:gs>
                        <a:gs pos="100000">
                          <a:srgbClr val="DEE5F8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2022</a:t>
                      </a: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截至</a:t>
                      </a:r>
                      <a:r>
                        <a:rPr kumimoji="0" lang="en-US" altLang="zh-TW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2022.09.30</a:t>
                      </a: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財務資料</a:t>
                      </a:r>
                      <a:r>
                        <a:rPr kumimoji="0" lang="en-US" altLang="zh-TW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kumimoji="0" lang="zh-TW" altLang="zh-TW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CABEE"/>
                        </a:gs>
                        <a:gs pos="50000">
                          <a:srgbClr val="BACBF2"/>
                        </a:gs>
                        <a:gs pos="100000">
                          <a:srgbClr val="DEE5F8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營業收入</a:t>
                      </a:r>
                    </a:p>
                  </a:txBody>
                  <a:tcPr marL="44329" marR="44329" marT="0" marB="0" anchor="ctr" horzOverflow="overflow">
                    <a:lnL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28,277</a:t>
                      </a:r>
                      <a:endParaRPr kumimoji="0" lang="zh-TW" altLang="zh-TW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44,760</a:t>
                      </a:r>
                      <a:endParaRPr kumimoji="0" lang="zh-TW" altLang="zh-TW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</a:t>
                      </a:r>
                      <a:r>
                        <a:rPr kumimoji="0" lang="en-US" altLang="zh-TW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19,411</a:t>
                      </a:r>
                      <a:endParaRPr kumimoji="0" lang="zh-TW" altLang="zh-TW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44,286</a:t>
                      </a:r>
                      <a:endParaRPr kumimoji="0" lang="zh-TW" altLang="zh-TW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248,384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06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營業成本</a:t>
                      </a:r>
                    </a:p>
                  </a:txBody>
                  <a:tcPr marL="44329" marR="44329" marT="0" marB="0" anchor="ctr" horzOverflow="overflow">
                    <a:lnL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28,755</a:t>
                      </a:r>
                      <a:endParaRPr kumimoji="0" lang="zh-TW" altLang="zh-TW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84,920</a:t>
                      </a:r>
                      <a:endParaRPr kumimoji="0" lang="zh-TW" altLang="zh-TW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kumimoji="0" lang="en-US" altLang="zh-TW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74,701</a:t>
                      </a:r>
                      <a:endParaRPr kumimoji="0" lang="zh-TW" altLang="zh-TW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18,379</a:t>
                      </a:r>
                      <a:endParaRPr kumimoji="0" lang="zh-TW" altLang="zh-TW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233,217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06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營業毛利</a:t>
                      </a:r>
                      <a:r>
                        <a:rPr kumimoji="0" lang="en-US" altLang="zh-TW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損</a:t>
                      </a:r>
                      <a:r>
                        <a:rPr kumimoji="0" lang="en-US" altLang="zh-TW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kumimoji="0" lang="zh-TW" altLang="zh-TW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4329" marR="44329" marT="0" marB="0" anchor="ctr" horzOverflow="overflow">
                    <a:lnL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(478)</a:t>
                      </a:r>
                      <a:endParaRPr kumimoji="0" lang="zh-TW" altLang="zh-TW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(40,160)</a:t>
                      </a:r>
                      <a:endParaRPr kumimoji="0" lang="zh-TW" altLang="zh-TW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</a:t>
                      </a:r>
                      <a:r>
                        <a:rPr kumimoji="0" lang="en-US" altLang="zh-TW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4,710</a:t>
                      </a:r>
                      <a:endParaRPr kumimoji="0" lang="zh-TW" altLang="zh-TW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25,907</a:t>
                      </a:r>
                      <a:endParaRPr kumimoji="0" lang="zh-TW" altLang="zh-TW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15,167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06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營業費用</a:t>
                      </a:r>
                    </a:p>
                  </a:txBody>
                  <a:tcPr marL="44329" marR="44329" marT="0" marB="0" anchor="ctr" horzOverflow="overflow">
                    <a:lnL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40,433</a:t>
                      </a:r>
                      <a:endParaRPr kumimoji="0" lang="zh-TW" altLang="zh-TW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32,619</a:t>
                      </a:r>
                      <a:endParaRPr kumimoji="0" lang="zh-TW" altLang="zh-TW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34,080</a:t>
                      </a:r>
                      <a:endParaRPr kumimoji="0" lang="zh-TW" altLang="zh-TW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35,533</a:t>
                      </a:r>
                      <a:endParaRPr kumimoji="0" lang="zh-TW" altLang="zh-TW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40,654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06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營業利益</a:t>
                      </a:r>
                      <a:r>
                        <a:rPr kumimoji="0" lang="en-US" altLang="zh-TW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kumimoji="0" lang="zh-TW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損失</a:t>
                      </a:r>
                      <a:r>
                        <a:rPr kumimoji="0" lang="en-US" altLang="zh-TW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kumimoji="0" lang="zh-TW" altLang="zh-TW" sz="13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4329" marR="44329" marT="0" marB="0" anchor="ctr" horzOverflow="overflow">
                    <a:lnL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(40,911)</a:t>
                      </a:r>
                      <a:endParaRPr kumimoji="0" lang="zh-TW" altLang="zh-TW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(72,779)</a:t>
                      </a:r>
                      <a:endParaRPr kumimoji="0" lang="zh-TW" altLang="zh-TW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kumimoji="0" lang="en-US" altLang="zh-TW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0,630</a:t>
                      </a:r>
                      <a:endParaRPr kumimoji="0" lang="zh-TW" altLang="zh-TW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(9,626)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(25,487)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06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營業外收支</a:t>
                      </a:r>
                    </a:p>
                  </a:txBody>
                  <a:tcPr marL="44329" marR="44329" marT="0" marB="0" anchor="ctr" horzOverflow="overflow">
                    <a:lnL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376,772</a:t>
                      </a:r>
                      <a:endParaRPr kumimoji="0" lang="zh-TW" altLang="zh-TW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27,793</a:t>
                      </a:r>
                      <a:endParaRPr kumimoji="0" lang="zh-TW" altLang="zh-TW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</a:t>
                      </a:r>
                      <a:r>
                        <a:rPr kumimoji="0" lang="en-US" altLang="zh-TW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,346</a:t>
                      </a:r>
                      <a:endParaRPr kumimoji="0" lang="zh-TW" altLang="zh-TW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121,504</a:t>
                      </a:r>
                      <a:endParaRPr kumimoji="0" lang="zh-TW" altLang="zh-TW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17,358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06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稅前淨利</a:t>
                      </a:r>
                      <a:r>
                        <a:rPr kumimoji="0" lang="en-US" altLang="zh-TW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kumimoji="0" lang="zh-TW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淨損</a:t>
                      </a:r>
                      <a:r>
                        <a:rPr kumimoji="0" lang="en-US" altLang="zh-TW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kumimoji="0" lang="zh-TW" altLang="zh-TW" sz="13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4329" marR="44329" marT="0" marB="0" anchor="ctr" horzOverflow="overflow">
                    <a:lnL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335,861</a:t>
                      </a:r>
                      <a:endParaRPr kumimoji="0" lang="zh-TW" altLang="zh-TW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(44,986)</a:t>
                      </a:r>
                      <a:endParaRPr kumimoji="0" lang="zh-TW" altLang="zh-TW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kumimoji="0" lang="en-US" altLang="zh-TW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4,976</a:t>
                      </a:r>
                      <a:endParaRPr kumimoji="0" lang="zh-TW" altLang="zh-TW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111,878</a:t>
                      </a:r>
                      <a:endParaRPr kumimoji="0" lang="zh-TW" altLang="zh-TW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(8,129)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06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稅後淨利</a:t>
                      </a:r>
                      <a:r>
                        <a:rPr kumimoji="0" lang="en-US" altLang="zh-TW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kumimoji="0" lang="zh-TW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淨損</a:t>
                      </a:r>
                      <a:r>
                        <a:rPr kumimoji="0" lang="en-US" altLang="zh-TW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kumimoji="0" lang="zh-TW" altLang="zh-TW" sz="13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4329" marR="44329" marT="0" marB="0" anchor="ctr" horzOverflow="overflow">
                    <a:lnL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335,237</a:t>
                      </a:r>
                      <a:endParaRPr kumimoji="0" lang="zh-TW" altLang="zh-TW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(45,416)</a:t>
                      </a:r>
                      <a:endParaRPr kumimoji="0" lang="zh-TW" altLang="zh-TW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kumimoji="0" lang="en-US" altLang="zh-TW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5,301</a:t>
                      </a:r>
                      <a:endParaRPr kumimoji="0" lang="zh-TW" altLang="zh-TW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106,030</a:t>
                      </a:r>
                      <a:endParaRPr kumimoji="0" lang="zh-TW" altLang="zh-TW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(11,396)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06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綜合損益</a:t>
                      </a:r>
                    </a:p>
                  </a:txBody>
                  <a:tcPr marL="44329" marR="44329" marT="0" marB="0" anchor="ctr" horzOverflow="overflow">
                    <a:lnL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335,237</a:t>
                      </a:r>
                      <a:endParaRPr kumimoji="0" lang="zh-TW" altLang="zh-TW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(45,416)</a:t>
                      </a:r>
                      <a:endParaRPr kumimoji="0" lang="zh-TW" altLang="zh-TW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kumimoji="0" lang="en-US" altLang="zh-TW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4,950</a:t>
                      </a:r>
                      <a:endParaRPr kumimoji="0" lang="zh-TW" altLang="zh-TW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106,039</a:t>
                      </a:r>
                      <a:endParaRPr kumimoji="0" lang="zh-TW" altLang="zh-TW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(11,401)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06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每股盈餘</a:t>
                      </a:r>
                    </a:p>
                  </a:txBody>
                  <a:tcPr marL="44329" marR="44329" marT="0" marB="0" anchor="ctr" horzOverflow="overflow">
                    <a:lnL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3.40</a:t>
                      </a:r>
                      <a:endParaRPr kumimoji="0" lang="zh-TW" altLang="zh-TW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(0.46)</a:t>
                      </a:r>
                      <a:endParaRPr kumimoji="0" lang="zh-TW" altLang="zh-TW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0.15</a:t>
                      </a:r>
                      <a:endParaRPr kumimoji="0" lang="zh-TW" altLang="zh-TW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1.05</a:t>
                      </a:r>
                      <a:endParaRPr kumimoji="0" lang="zh-TW" altLang="zh-TW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(0.11)</a:t>
                      </a:r>
                    </a:p>
                  </a:txBody>
                  <a:tcPr marL="44329" marR="443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標題 1">
            <a:extLst>
              <a:ext uri="{FF2B5EF4-FFF2-40B4-BE49-F238E27FC236}">
                <a16:creationId xmlns:a16="http://schemas.microsoft.com/office/drawing/2014/main" id="{83BC998D-ABF0-FDDD-F4EF-0E627EDD88A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507288" cy="1268760"/>
          </a:xfrm>
          <a:ln>
            <a:miter lim="800000"/>
            <a:headEnd/>
            <a:tailEnd/>
          </a:ln>
        </p:spPr>
        <p:txBody>
          <a:bodyPr lIns="91440" rIns="91440" bIns="45720" rtlCol="0" anchor="ctr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30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公司營運分析</a:t>
            </a:r>
            <a:br>
              <a:rPr lang="en-US" altLang="zh-TW" sz="3000" b="1" dirty="0">
                <a:solidFill>
                  <a:schemeClr val="tx1"/>
                </a:solidFill>
                <a:latin typeface="+mj-ea"/>
              </a:rPr>
            </a:br>
            <a:r>
              <a:rPr lang="en-US" altLang="zh-TW" sz="4900" b="1" dirty="0">
                <a:solidFill>
                  <a:schemeClr val="tx1"/>
                </a:solidFill>
                <a:latin typeface="+mj-ea"/>
              </a:rPr>
              <a:t>   </a:t>
            </a:r>
            <a:r>
              <a:rPr lang="en-US" altLang="zh-TW" sz="3600" b="1" dirty="0">
                <a:latin typeface="標楷體" pitchFamily="65" charset="-120"/>
                <a:ea typeface="標楷體" pitchFamily="65" charset="-120"/>
              </a:rPr>
              <a:t>Financial Status </a:t>
            </a:r>
            <a:r>
              <a:rPr lang="en-US" altLang="zh-TW" sz="3600" b="1" dirty="0" err="1">
                <a:latin typeface="標楷體" pitchFamily="65" charset="-120"/>
                <a:ea typeface="標楷體" pitchFamily="65" charset="-120"/>
              </a:rPr>
              <a:t>營收暨</a:t>
            </a:r>
            <a:r>
              <a:rPr lang="zh-TW" altLang="en-US" sz="3600" b="1" dirty="0">
                <a:latin typeface="標楷體" pitchFamily="65" charset="-120"/>
                <a:ea typeface="標楷體" pitchFamily="65" charset="-120"/>
              </a:rPr>
              <a:t>獲利</a:t>
            </a:r>
            <a:r>
              <a:rPr lang="en-US" altLang="zh-TW" sz="3600" b="1" dirty="0">
                <a:latin typeface="標楷體" pitchFamily="65" charset="-120"/>
                <a:ea typeface="標楷體" pitchFamily="65" charset="-120"/>
              </a:rPr>
              <a:t>狀</a:t>
            </a:r>
            <a:r>
              <a:rPr lang="zh-TW" altLang="en-US" sz="3600" b="1" dirty="0">
                <a:latin typeface="標楷體" pitchFamily="65" charset="-120"/>
                <a:ea typeface="標楷體" pitchFamily="65" charset="-120"/>
              </a:rPr>
              <a:t>況</a:t>
            </a:r>
            <a:br>
              <a:rPr lang="en-US" altLang="zh-TW" sz="3600" dirty="0">
                <a:solidFill>
                  <a:schemeClr val="tx1"/>
                </a:solidFill>
                <a:latin typeface="+mj-ea"/>
              </a:rPr>
            </a:br>
            <a:r>
              <a:rPr lang="en-US" altLang="zh-TW" sz="1300" dirty="0">
                <a:solidFill>
                  <a:schemeClr val="tx1"/>
                </a:solidFill>
                <a:latin typeface="+mj-ea"/>
              </a:rPr>
              <a:t>                                                                                                                                                                                   </a:t>
            </a:r>
            <a:r>
              <a:rPr lang="zh-TW" altLang="en-US" sz="13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單位</a:t>
            </a:r>
            <a:r>
              <a:rPr lang="en-US" altLang="zh-TW" sz="13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13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新台幣仟元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>
            <a:extLst>
              <a:ext uri="{FF2B5EF4-FFF2-40B4-BE49-F238E27FC236}">
                <a16:creationId xmlns:a16="http://schemas.microsoft.com/office/drawing/2014/main" id="{3D0A3137-3F49-3DC8-032D-457281AD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52736"/>
            <a:ext cx="8305800" cy="1512168"/>
          </a:xfrm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TW" altLang="en-US" sz="4900" dirty="0">
                <a:latin typeface="標楷體" pitchFamily="65" charset="-120"/>
                <a:ea typeface="標楷體" pitchFamily="65" charset="-120"/>
              </a:rPr>
              <a:t>謝  謝  指  教</a:t>
            </a:r>
            <a:br>
              <a:rPr lang="en-US" altLang="zh-TW" sz="4900" dirty="0">
                <a:latin typeface="標楷體" pitchFamily="65" charset="-120"/>
                <a:ea typeface="標楷體" pitchFamily="65" charset="-120"/>
              </a:rPr>
            </a:br>
            <a:r>
              <a:rPr lang="en-US" altLang="zh-TW" sz="5300" dirty="0">
                <a:latin typeface="標楷體" pitchFamily="65" charset="-120"/>
                <a:ea typeface="標楷體" pitchFamily="65" charset="-120"/>
              </a:rPr>
              <a:t>Q  &amp;  A</a:t>
            </a:r>
            <a:endParaRPr lang="zh-TW" altLang="en-US" sz="53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7891" name="文字版面配置區 5">
            <a:extLst>
              <a:ext uri="{FF2B5EF4-FFF2-40B4-BE49-F238E27FC236}">
                <a16:creationId xmlns:a16="http://schemas.microsoft.com/office/drawing/2014/main" id="{9BCD164B-11BF-589F-D7F9-499FE06E0887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683569" y="3933825"/>
            <a:ext cx="8460432" cy="2447925"/>
          </a:xfrm>
        </p:spPr>
        <p:txBody>
          <a:bodyPr/>
          <a:lstStyle/>
          <a:p>
            <a:pPr marL="0" marR="0" indent="0" algn="ctr" eaLnBrk="1" hangingPunct="1">
              <a:buNone/>
            </a:pP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大將開發股份有限公司</a:t>
            </a:r>
            <a:endParaRPr lang="en-US" altLang="zh-TW" sz="3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ctr" eaLnBrk="1" hangingPunct="1">
              <a:buNone/>
            </a:pP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TA  JIANG CO., LTD.</a:t>
            </a:r>
            <a:endParaRPr lang="zh-TW" altLang="en-US" sz="3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102875-6674-4240-E678-376BE5D7F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908721"/>
            <a:ext cx="7772400" cy="1080120"/>
          </a:xfrm>
          <a:ln>
            <a:miter lim="800000"/>
            <a:headEnd/>
            <a:tailEnd/>
          </a:ln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TW" altLang="zh-TW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免責聲明</a:t>
            </a:r>
            <a:endParaRPr lang="zh-TW" altLang="en-US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0BE19AB3-D21E-7839-63EC-A4E7732F2C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225" y="2276475"/>
            <a:ext cx="8074025" cy="4032250"/>
          </a:xfrm>
        </p:spPr>
        <p:txBody>
          <a:bodyPr>
            <a:normAutofit fontScale="92500"/>
          </a:bodyPr>
          <a:lstStyle/>
          <a:p>
            <a:pPr eaLnBrk="1" fontAlgn="auto" hangingPunct="1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zh-TW" altLang="zh-TW" sz="3000" b="1" dirty="0">
                <a:latin typeface="標楷體" pitchFamily="65" charset="-120"/>
                <a:ea typeface="標楷體" pitchFamily="65" charset="-120"/>
              </a:rPr>
              <a:t>本簡報僅供參考，並非本公司營運之完整描述，資料陳述係基於本公司對於未來營運之假設，屬於前瞻性之陳述，具有風險性和不確定性，故實際經營結果可能與該上述之前瞻性陳述有實質性差異。內容若涉及預測資訊，本公司不保證其內容之正確性或可靠性，使用者應自行判斷與承擔風險。</a:t>
            </a:r>
            <a:endParaRPr lang="zh-TW" altLang="zh-TW" sz="3000" dirty="0">
              <a:latin typeface="標楷體" pitchFamily="65" charset="-120"/>
              <a:ea typeface="標楷體" pitchFamily="65" charset="-12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zh-TW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資料庫圖表 5">
            <a:extLst>
              <a:ext uri="{FF2B5EF4-FFF2-40B4-BE49-F238E27FC236}">
                <a16:creationId xmlns:a16="http://schemas.microsoft.com/office/drawing/2014/main" id="{4E5E1149-EB3A-BA3A-D251-A78538086A18}"/>
              </a:ext>
            </a:extLst>
          </p:cNvPr>
          <p:cNvGraphicFramePr/>
          <p:nvPr/>
        </p:nvGraphicFramePr>
        <p:xfrm>
          <a:off x="474663" y="855762"/>
          <a:ext cx="6779095" cy="5487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43" name="圖片 4" descr="大將LOGO-B版.jpg">
            <a:extLst>
              <a:ext uri="{FF2B5EF4-FFF2-40B4-BE49-F238E27FC236}">
                <a16:creationId xmlns:a16="http://schemas.microsoft.com/office/drawing/2014/main" id="{915C698F-2420-1A82-3B2D-E4A092160A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5084763"/>
            <a:ext cx="9429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標題 13">
            <a:extLst>
              <a:ext uri="{FF2B5EF4-FFF2-40B4-BE49-F238E27FC236}">
                <a16:creationId xmlns:a16="http://schemas.microsoft.com/office/drawing/2014/main" id="{93D748C1-6BCE-B3D7-4141-B70DF5E829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7388" y="844651"/>
            <a:ext cx="7772400" cy="1296143"/>
          </a:xfrm>
          <a:ln>
            <a:miter lim="800000"/>
            <a:headEnd/>
            <a:tailEnd/>
          </a:ln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TW" altLang="en-US" sz="5400" dirty="0">
                <a:latin typeface="標楷體" pitchFamily="65" charset="-120"/>
                <a:ea typeface="標楷體" pitchFamily="65" charset="-120"/>
              </a:rPr>
              <a:t>基本資料</a:t>
            </a:r>
          </a:p>
        </p:txBody>
      </p:sp>
      <p:sp>
        <p:nvSpPr>
          <p:cNvPr id="12291" name="副標題 15">
            <a:extLst>
              <a:ext uri="{FF2B5EF4-FFF2-40B4-BE49-F238E27FC236}">
                <a16:creationId xmlns:a16="http://schemas.microsoft.com/office/drawing/2014/main" id="{6828A485-AB9E-0F3E-D026-0F81865A0C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1550" y="2636838"/>
            <a:ext cx="7599363" cy="3529012"/>
          </a:xfrm>
        </p:spPr>
        <p:txBody>
          <a:bodyPr/>
          <a:lstStyle/>
          <a:p>
            <a:pPr marR="0" algn="l" eaLnBrk="1" hangingPunct="1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zh-TW" altLang="en-US" sz="2500" dirty="0">
                <a:latin typeface="標楷體" panose="03000509000000000000" pitchFamily="65" charset="-120"/>
                <a:ea typeface="標楷體" panose="03000509000000000000" pitchFamily="65" charset="-120"/>
              </a:rPr>
              <a:t>公司成立於民國</a:t>
            </a:r>
            <a:r>
              <a:rPr lang="en-US" altLang="zh-TW" sz="2500" dirty="0">
                <a:latin typeface="標楷體" panose="03000509000000000000" pitchFamily="65" charset="-120"/>
                <a:ea typeface="標楷體" panose="03000509000000000000" pitchFamily="65" charset="-120"/>
              </a:rPr>
              <a:t>67年4月15日</a:t>
            </a:r>
          </a:p>
          <a:p>
            <a:pPr marR="0" algn="l" eaLnBrk="1" hangingPunct="1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zh-TW" altLang="en-US" sz="2500" dirty="0">
                <a:latin typeface="標楷體" panose="03000509000000000000" pitchFamily="65" charset="-120"/>
                <a:ea typeface="標楷體" panose="03000509000000000000" pitchFamily="65" charset="-120"/>
              </a:rPr>
              <a:t>股票上市</a:t>
            </a:r>
            <a:r>
              <a:rPr lang="en-US" altLang="zh-TW" sz="2500" dirty="0">
                <a:latin typeface="標楷體" panose="03000509000000000000" pitchFamily="65" charset="-120"/>
                <a:ea typeface="標楷體" panose="03000509000000000000" pitchFamily="65" charset="-120"/>
              </a:rPr>
              <a:t>:民國82年4月，股票代號:1453</a:t>
            </a:r>
          </a:p>
          <a:p>
            <a:pPr marR="0" algn="l" eaLnBrk="1" hangingPunct="1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zh-TW" altLang="en-US" sz="2500" dirty="0">
                <a:latin typeface="標楷體" panose="03000509000000000000" pitchFamily="65" charset="-120"/>
                <a:ea typeface="標楷體" panose="03000509000000000000" pitchFamily="65" charset="-120"/>
              </a:rPr>
              <a:t>實收資本額</a:t>
            </a:r>
            <a:r>
              <a:rPr lang="en-US" altLang="zh-TW" sz="2500" dirty="0">
                <a:latin typeface="標楷體" panose="03000509000000000000" pitchFamily="65" charset="-120"/>
                <a:ea typeface="標楷體" panose="03000509000000000000" pitchFamily="65" charset="-120"/>
              </a:rPr>
              <a:t>:NT$1,036,334,300元(as</a:t>
            </a:r>
            <a:r>
              <a:rPr lang="zh-TW" altLang="en-US" sz="25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500" dirty="0">
                <a:latin typeface="標楷體" panose="03000509000000000000" pitchFamily="65" charset="-120"/>
                <a:ea typeface="標楷體" panose="03000509000000000000" pitchFamily="65" charset="-120"/>
              </a:rPr>
              <a:t>of</a:t>
            </a:r>
            <a:r>
              <a:rPr lang="zh-TW" altLang="en-US" sz="25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500" dirty="0">
                <a:latin typeface="標楷體" panose="03000509000000000000" pitchFamily="65" charset="-120"/>
                <a:ea typeface="標楷體" panose="03000509000000000000" pitchFamily="65" charset="-120"/>
              </a:rPr>
              <a:t>2022/11/30)</a:t>
            </a:r>
          </a:p>
          <a:p>
            <a:pPr marR="0" algn="l" eaLnBrk="1" hangingPunct="1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zh-TW" altLang="en-US" sz="2500" dirty="0">
                <a:latin typeface="標楷體" panose="03000509000000000000" pitchFamily="65" charset="-120"/>
                <a:ea typeface="標楷體" panose="03000509000000000000" pitchFamily="65" charset="-120"/>
              </a:rPr>
              <a:t>主要業務</a:t>
            </a:r>
            <a:r>
              <a:rPr lang="en-US" altLang="zh-TW" sz="2500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en-US" altLang="zh-TW" sz="2500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營建</a:t>
            </a:r>
            <a:r>
              <a:rPr lang="zh-TW" altLang="en-US" sz="150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500" dirty="0">
                <a:latin typeface="標楷體" panose="03000509000000000000" pitchFamily="65" charset="-120"/>
                <a:ea typeface="標楷體" panose="03000509000000000000" pitchFamily="65" charset="-120"/>
              </a:rPr>
              <a:t>營造</a:t>
            </a:r>
            <a:r>
              <a:rPr lang="en-US" altLang="zh-TW" sz="2500" dirty="0">
                <a:latin typeface="標楷體" panose="03000509000000000000" pitchFamily="65" charset="-120"/>
                <a:ea typeface="標楷體" panose="03000509000000000000" pitchFamily="65" charset="-120"/>
              </a:rPr>
              <a:t>(2022年)</a:t>
            </a:r>
          </a:p>
          <a:p>
            <a:pPr marR="0" algn="l" eaLnBrk="1" hangingPunct="1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zh-TW" altLang="en-US" sz="2500" dirty="0">
                <a:latin typeface="標楷體" panose="03000509000000000000" pitchFamily="65" charset="-120"/>
                <a:ea typeface="標楷體" panose="03000509000000000000" pitchFamily="65" charset="-120"/>
              </a:rPr>
              <a:t>公司網站</a:t>
            </a:r>
            <a:r>
              <a:rPr lang="en-US" altLang="zh-TW" sz="2500" dirty="0">
                <a:latin typeface="標楷體" panose="03000509000000000000" pitchFamily="65" charset="-120"/>
                <a:ea typeface="標楷體" panose="03000509000000000000" pitchFamily="65" charset="-120"/>
              </a:rPr>
              <a:t>:www.tajiang.com.tw</a:t>
            </a:r>
            <a:endParaRPr lang="zh-TW" altLang="en-US" sz="2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 descr="大將LOGO-B版.jpg">
            <a:extLst>
              <a:ext uri="{FF2B5EF4-FFF2-40B4-BE49-F238E27FC236}">
                <a16:creationId xmlns:a16="http://schemas.microsoft.com/office/drawing/2014/main" id="{F211245F-4F28-6881-3CCD-7BC4B3D7E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2088" y="5300663"/>
            <a:ext cx="942975" cy="1247775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FAF2D27-2815-4781-6599-B60FFBC417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552" y="260648"/>
            <a:ext cx="7851648" cy="864096"/>
          </a:xfrm>
          <a:ln>
            <a:miter lim="800000"/>
            <a:headEnd/>
            <a:tailEnd/>
          </a:ln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TW" altLang="en-US" sz="5400" dirty="0">
                <a:latin typeface="標楷體" pitchFamily="65" charset="-120"/>
                <a:ea typeface="標楷體" pitchFamily="65" charset="-120"/>
              </a:rPr>
              <a:t>公司沿革</a:t>
            </a:r>
          </a:p>
        </p:txBody>
      </p:sp>
      <p:sp>
        <p:nvSpPr>
          <p:cNvPr id="14339" name="內容版面配置區 2">
            <a:extLst>
              <a:ext uri="{FF2B5EF4-FFF2-40B4-BE49-F238E27FC236}">
                <a16:creationId xmlns:a16="http://schemas.microsoft.com/office/drawing/2014/main" id="{282C9F1D-FEB8-AEBD-3BCB-50359F788E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3850" y="1484313"/>
            <a:ext cx="8820150" cy="5040312"/>
          </a:xfrm>
        </p:spPr>
        <p:txBody>
          <a:bodyPr/>
          <a:lstStyle/>
          <a:p>
            <a:pPr marR="0" algn="l" eaLnBrk="1" hangingPunct="1"/>
            <a:r>
              <a:rPr lang="en-US" altLang="zh-TW" sz="2500" dirty="0">
                <a:latin typeface="標楷體" panose="03000509000000000000" pitchFamily="65" charset="-120"/>
                <a:ea typeface="標楷體" panose="03000509000000000000" pitchFamily="65" charset="-120"/>
              </a:rPr>
              <a:t>1978 </a:t>
            </a:r>
            <a:r>
              <a:rPr lang="zh-TW" altLang="en-US" sz="2500" dirty="0">
                <a:latin typeface="標楷體" panose="03000509000000000000" pitchFamily="65" charset="-120"/>
                <a:ea typeface="標楷體" panose="03000509000000000000" pitchFamily="65" charset="-120"/>
              </a:rPr>
              <a:t>前任董事長於台北市設立「大將紡織</a:t>
            </a:r>
            <a:r>
              <a:rPr lang="en-US" altLang="zh-TW" sz="25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500" dirty="0">
                <a:latin typeface="標楷體" panose="03000509000000000000" pitchFamily="65" charset="-120"/>
                <a:ea typeface="標楷體" panose="03000509000000000000" pitchFamily="65" charset="-120"/>
              </a:rPr>
              <a:t>股</a:t>
            </a:r>
            <a:r>
              <a:rPr lang="en-US" altLang="zh-TW" sz="25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500" dirty="0">
                <a:latin typeface="標楷體" panose="03000509000000000000" pitchFamily="65" charset="-120"/>
                <a:ea typeface="標楷體" panose="03000509000000000000" pitchFamily="65" charset="-120"/>
              </a:rPr>
              <a:t>公司」。</a:t>
            </a:r>
            <a:endParaRPr lang="en-US" altLang="zh-TW" sz="2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R="0" algn="l" eaLnBrk="1" hangingPunct="1">
              <a:spcBef>
                <a:spcPts val="2000"/>
              </a:spcBef>
            </a:pPr>
            <a:r>
              <a:rPr lang="en-US" altLang="zh-TW" sz="2500" dirty="0">
                <a:latin typeface="標楷體" panose="03000509000000000000" pitchFamily="65" charset="-120"/>
                <a:ea typeface="標楷體" panose="03000509000000000000" pitchFamily="65" charset="-120"/>
              </a:rPr>
              <a:t>1979</a:t>
            </a:r>
            <a:r>
              <a:rPr lang="zh-TW" altLang="en-US" sz="2500" dirty="0">
                <a:latin typeface="標楷體" panose="03000509000000000000" pitchFamily="65" charset="-120"/>
                <a:ea typeface="標楷體" panose="03000509000000000000" pitchFamily="65" charset="-120"/>
              </a:rPr>
              <a:t> 購入雲林縣莿桐鄉大埔尾段土地，並配合政府獎勵措施</a:t>
            </a:r>
            <a:endParaRPr lang="en-US" altLang="zh-TW" sz="2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R="0" algn="l" eaLnBrk="1" hangingPunct="1"/>
            <a:r>
              <a:rPr lang="en-US" altLang="zh-TW" sz="2500" dirty="0"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r>
              <a:rPr lang="zh-TW" altLang="en-US" sz="2500" dirty="0">
                <a:latin typeface="標楷體" panose="03000509000000000000" pitchFamily="65" charset="-120"/>
                <a:ea typeface="標楷體" panose="03000509000000000000" pitchFamily="65" charset="-120"/>
              </a:rPr>
              <a:t>，與關係企業大將建設開發公司合作開發大將工業區，</a:t>
            </a:r>
            <a:endParaRPr lang="en-US" altLang="zh-TW" sz="2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R="0" algn="l" eaLnBrk="1" hangingPunct="1"/>
            <a:r>
              <a:rPr lang="en-US" altLang="zh-TW" sz="2500" dirty="0"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r>
              <a:rPr lang="zh-TW" altLang="en-US" sz="2500" dirty="0">
                <a:latin typeface="標楷體" panose="03000509000000000000" pitchFamily="65" charset="-120"/>
                <a:ea typeface="標楷體" panose="03000509000000000000" pitchFamily="65" charset="-120"/>
              </a:rPr>
              <a:t>暨興建紡紗廠，為國內第一家以自有資金開發工業區之</a:t>
            </a:r>
            <a:endParaRPr lang="en-US" altLang="zh-TW" sz="2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R="0" algn="l" eaLnBrk="1" hangingPunct="1"/>
            <a:r>
              <a:rPr lang="en-US" altLang="zh-TW" sz="2500" dirty="0"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r>
              <a:rPr lang="zh-TW" altLang="en-US" sz="2500" dirty="0">
                <a:latin typeface="標楷體" panose="03000509000000000000" pitchFamily="65" charset="-120"/>
                <a:ea typeface="標楷體" panose="03000509000000000000" pitchFamily="65" charset="-120"/>
              </a:rPr>
              <a:t>民營企業。</a:t>
            </a:r>
            <a:endParaRPr lang="en-US" altLang="zh-TW" sz="2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R="0" algn="l" eaLnBrk="1" hangingPunct="1">
              <a:spcBef>
                <a:spcPts val="2000"/>
              </a:spcBef>
            </a:pPr>
            <a:r>
              <a:rPr lang="en-US" altLang="zh-TW" sz="2500" dirty="0">
                <a:latin typeface="標楷體" panose="03000509000000000000" pitchFamily="65" charset="-120"/>
                <a:ea typeface="標楷體" panose="03000509000000000000" pitchFamily="65" charset="-120"/>
              </a:rPr>
              <a:t>1993 </a:t>
            </a:r>
            <a:r>
              <a:rPr lang="zh-TW" altLang="en-US" sz="2500" dirty="0">
                <a:latin typeface="標楷體" panose="03000509000000000000" pitchFamily="65" charset="-120"/>
                <a:ea typeface="標楷體" panose="03000509000000000000" pitchFamily="65" charset="-120"/>
              </a:rPr>
              <a:t>本公司經證管會核准，股票在台灣證券交易所掛牌上市。</a:t>
            </a:r>
            <a:endParaRPr lang="en-US" altLang="zh-TW" sz="2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R="0" algn="l" eaLnBrk="1" hangingPunct="1">
              <a:spcBef>
                <a:spcPts val="2000"/>
              </a:spcBef>
            </a:pPr>
            <a:r>
              <a:rPr lang="en-US" altLang="zh-TW" sz="2500" dirty="0">
                <a:latin typeface="標楷體" panose="03000509000000000000" pitchFamily="65" charset="-120"/>
                <a:ea typeface="標楷體" panose="03000509000000000000" pitchFamily="65" charset="-120"/>
              </a:rPr>
              <a:t>1998 </a:t>
            </a:r>
            <a:r>
              <a:rPr lang="zh-TW" altLang="en-US" sz="2500" dirty="0">
                <a:latin typeface="標楷體" panose="03000509000000000000" pitchFamily="65" charset="-120"/>
                <a:ea typeface="標楷體" panose="03000509000000000000" pitchFamily="65" charset="-120"/>
              </a:rPr>
              <a:t>本公司為配合業務多角化經營，正式跨足建設業務。</a:t>
            </a:r>
            <a:endParaRPr lang="en-US" altLang="zh-TW" sz="2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R="0" algn="l" eaLnBrk="1" hangingPunct="1">
              <a:spcBef>
                <a:spcPts val="2000"/>
              </a:spcBef>
            </a:pPr>
            <a:r>
              <a:rPr lang="en-US" altLang="zh-TW" sz="2500" dirty="0">
                <a:latin typeface="標楷體" panose="03000509000000000000" pitchFamily="65" charset="-120"/>
                <a:ea typeface="標楷體" panose="03000509000000000000" pitchFamily="65" charset="-120"/>
              </a:rPr>
              <a:t>2018 </a:t>
            </a:r>
            <a:r>
              <a:rPr lang="zh-TW" altLang="en-US" sz="2500" dirty="0">
                <a:latin typeface="標楷體" panose="03000509000000000000" pitchFamily="65" charset="-120"/>
                <a:ea typeface="標楷體" panose="03000509000000000000" pitchFamily="65" charset="-120"/>
              </a:rPr>
              <a:t>本公司出售雲林紡紗廠土地及廠房予建大工業</a:t>
            </a:r>
            <a:r>
              <a:rPr lang="en-US" altLang="zh-TW" sz="25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500" dirty="0">
                <a:latin typeface="標楷體" panose="03000509000000000000" pitchFamily="65" charset="-120"/>
                <a:ea typeface="標楷體" panose="03000509000000000000" pitchFamily="65" charset="-120"/>
              </a:rPr>
              <a:t>股</a:t>
            </a:r>
            <a:r>
              <a:rPr lang="en-US" altLang="zh-TW" sz="25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500" dirty="0">
                <a:latin typeface="標楷體" panose="03000509000000000000" pitchFamily="65" charset="-120"/>
                <a:ea typeface="標楷體" panose="03000509000000000000" pitchFamily="65" charset="-120"/>
              </a:rPr>
              <a:t>公司。</a:t>
            </a:r>
            <a:endParaRPr lang="en-US" altLang="zh-TW" sz="2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R="0" algn="l" eaLnBrk="1" hangingPunct="1">
              <a:spcBef>
                <a:spcPts val="2000"/>
              </a:spcBef>
            </a:pPr>
            <a:r>
              <a:rPr lang="en-US" altLang="zh-TW" sz="2500" dirty="0">
                <a:latin typeface="標楷體" panose="03000509000000000000" pitchFamily="65" charset="-120"/>
                <a:ea typeface="標楷體" panose="03000509000000000000" pitchFamily="65" charset="-120"/>
              </a:rPr>
              <a:t>2021 </a:t>
            </a:r>
            <a:r>
              <a:rPr lang="zh-TW" altLang="en-US" sz="2500" dirty="0">
                <a:latin typeface="標楷體" panose="03000509000000000000" pitchFamily="65" charset="-120"/>
                <a:ea typeface="標楷體" panose="03000509000000000000" pitchFamily="65" charset="-120"/>
              </a:rPr>
              <a:t>本公司上市類別改類為營建股。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標題 1">
            <a:extLst>
              <a:ext uri="{FF2B5EF4-FFF2-40B4-BE49-F238E27FC236}">
                <a16:creationId xmlns:a16="http://schemas.microsoft.com/office/drawing/2014/main" id="{C331B2BD-D58E-B672-D21A-D4926344B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948" y="691728"/>
            <a:ext cx="8229600" cy="887413"/>
          </a:xfrm>
        </p:spPr>
        <p:txBody>
          <a:bodyPr anchor="ctr"/>
          <a:lstStyle/>
          <a:p>
            <a:pPr algn="ctr" eaLnBrk="1" hangingPunct="1"/>
            <a:r>
              <a:rPr lang="zh-TW" altLang="en-US" sz="2400" b="1">
                <a:latin typeface="標楷體" panose="03000509000000000000" pitchFamily="65" charset="-120"/>
                <a:ea typeface="標楷體" panose="03000509000000000000" pitchFamily="65" charset="-120"/>
              </a:rPr>
              <a:t>營運概況</a:t>
            </a:r>
            <a:r>
              <a:rPr lang="en-US" altLang="zh-TW" sz="2400" b="1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400" b="1">
                <a:latin typeface="標楷體" panose="03000509000000000000" pitchFamily="65" charset="-120"/>
                <a:ea typeface="標楷體" panose="03000509000000000000" pitchFamily="65" charset="-120"/>
              </a:rPr>
              <a:t>銷售個案</a:t>
            </a:r>
          </a:p>
        </p:txBody>
      </p:sp>
      <p:graphicFrame>
        <p:nvGraphicFramePr>
          <p:cNvPr id="10292" name="Group 52">
            <a:extLst>
              <a:ext uri="{FF2B5EF4-FFF2-40B4-BE49-F238E27FC236}">
                <a16:creationId xmlns:a16="http://schemas.microsoft.com/office/drawing/2014/main" id="{84526CCE-1A2B-45C9-6230-EE7D0D8715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0167460"/>
              </p:ext>
            </p:extLst>
          </p:nvPr>
        </p:nvGraphicFramePr>
        <p:xfrm>
          <a:off x="899593" y="1772816"/>
          <a:ext cx="7560196" cy="3505622"/>
        </p:xfrm>
        <a:graphic>
          <a:graphicData uri="http://schemas.openxmlformats.org/drawingml/2006/table">
            <a:tbl>
              <a:tblPr/>
              <a:tblGrid>
                <a:gridCol w="10432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2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1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41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383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402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011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地區</a:t>
                      </a:r>
                    </a:p>
                  </a:txBody>
                  <a:tcPr marT="45719" marB="45719" anchor="ctr" horzOverflow="overflow">
                    <a:lnL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CABEE"/>
                        </a:gs>
                        <a:gs pos="50000">
                          <a:srgbClr val="BACBF2"/>
                        </a:gs>
                        <a:gs pos="100000">
                          <a:srgbClr val="DEE5F8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案 名</a:t>
                      </a: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CABEE"/>
                        </a:gs>
                        <a:gs pos="50000">
                          <a:srgbClr val="BACBF2"/>
                        </a:gs>
                        <a:gs pos="100000">
                          <a:srgbClr val="DEE5F8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位 置</a:t>
                      </a: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CABEE"/>
                        </a:gs>
                        <a:gs pos="50000">
                          <a:srgbClr val="BACBF2"/>
                        </a:gs>
                        <a:gs pos="100000">
                          <a:srgbClr val="DEE5F8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產 品</a:t>
                      </a: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CABEE"/>
                        </a:gs>
                        <a:gs pos="50000">
                          <a:srgbClr val="BACBF2"/>
                        </a:gs>
                        <a:gs pos="100000">
                          <a:srgbClr val="DEE5F8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可售金額</a:t>
                      </a:r>
                      <a:endParaRPr kumimoji="0" lang="en-US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kumimoji="0" lang="en-US" altLang="zh-TW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新台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幣</a:t>
                      </a:r>
                      <a:r>
                        <a:rPr kumimoji="0" lang="en-US" altLang="zh-TW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億元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CABEE"/>
                        </a:gs>
                        <a:gs pos="50000">
                          <a:srgbClr val="BACBF2"/>
                        </a:gs>
                        <a:gs pos="100000">
                          <a:srgbClr val="DEE5F8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備 註</a:t>
                      </a: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CABEE"/>
                        </a:gs>
                        <a:gs pos="50000">
                          <a:srgbClr val="BACBF2"/>
                        </a:gs>
                        <a:gs pos="100000">
                          <a:srgbClr val="DEE5F8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1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台北市</a:t>
                      </a:r>
                    </a:p>
                  </a:txBody>
                  <a:tcPr marT="45719" marB="45719" anchor="ctr" horzOverflow="overflow">
                    <a:lnL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大將豐喆</a:t>
                      </a: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中正區</a:t>
                      </a: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住</a:t>
                      </a: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2.9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銷售率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100%</a:t>
                      </a: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11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新北市</a:t>
                      </a:r>
                    </a:p>
                  </a:txBody>
                  <a:tcPr marT="45719" marB="45719" anchor="ctr" horzOverflow="overflow">
                    <a:lnL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大將美樹</a:t>
                      </a: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新莊區</a:t>
                      </a: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住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2.0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新成屋 </a:t>
                      </a:r>
                      <a:endParaRPr kumimoji="0" lang="en-US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11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新北市</a:t>
                      </a:r>
                    </a:p>
                  </a:txBody>
                  <a:tcPr marT="45719" marB="45719" anchor="ctr" horzOverflow="overflow">
                    <a:lnL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大將水硯</a:t>
                      </a: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三重區</a:t>
                      </a: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住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6.9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預售屋</a:t>
                      </a:r>
                      <a:endParaRPr kumimoji="0" lang="en-US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11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合計</a:t>
                      </a:r>
                    </a:p>
                  </a:txBody>
                  <a:tcPr marT="45719" marB="45719" anchor="ctr" horzOverflow="overflow">
                    <a:lnL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案</a:t>
                      </a: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11.8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6431" name="文字方塊 8">
            <a:extLst>
              <a:ext uri="{FF2B5EF4-FFF2-40B4-BE49-F238E27FC236}">
                <a16:creationId xmlns:a16="http://schemas.microsoft.com/office/drawing/2014/main" id="{F596415B-B435-0CB8-2D2E-D4D93E5FB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3" y="204788"/>
            <a:ext cx="54975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zh-TW" altLang="en-US" sz="40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營運概況</a:t>
            </a:r>
            <a:r>
              <a:rPr kumimoji="0" lang="en-US" altLang="zh-TW" sz="40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kumimoji="0" lang="zh-TW" altLang="en-US" sz="40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營建部門</a:t>
            </a:r>
          </a:p>
        </p:txBody>
      </p:sp>
      <p:sp>
        <p:nvSpPr>
          <p:cNvPr id="16432" name="標題 4">
            <a:extLst>
              <a:ext uri="{FF2B5EF4-FFF2-40B4-BE49-F238E27FC236}">
                <a16:creationId xmlns:a16="http://schemas.microsoft.com/office/drawing/2014/main" id="{654831D9-4656-654A-1115-F79C5A23D47D}"/>
              </a:ext>
            </a:extLst>
          </p:cNvPr>
          <p:cNvSpPr>
            <a:spLocks/>
          </p:cNvSpPr>
          <p:nvPr/>
        </p:nvSpPr>
        <p:spPr bwMode="auto">
          <a:xfrm flipV="1">
            <a:off x="539750" y="4797425"/>
            <a:ext cx="7777163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1pPr>
            <a:lvl2pPr marL="639763" indent="-246063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2pPr>
            <a:lvl3pPr indent="-246063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3pPr>
            <a:lvl4pPr marL="1187450" indent="-20955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4pPr>
            <a:lvl5pPr marL="1462088" indent="-20955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5pPr>
            <a:lvl6pPr marL="19192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6pPr>
            <a:lvl7pPr marL="23764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7pPr>
            <a:lvl8pPr marL="28336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8pPr>
            <a:lvl9pPr marL="32908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ts val="2000"/>
              </a:spcBef>
              <a:buClrTx/>
              <a:buSzTx/>
              <a:buFontTx/>
              <a:buNone/>
            </a:pPr>
            <a:br>
              <a:rPr kumimoji="0" lang="zh-TW" altLang="en-US" sz="200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kumimoji="0" lang="zh-TW" altLang="en-US" sz="160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br>
              <a:rPr kumimoji="0" lang="en-US" altLang="zh-TW" sz="2300" b="1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kumimoji="0" lang="zh-TW" altLang="en-US" sz="2300" b="1">
              <a:solidFill>
                <a:schemeClr val="tx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標題 1">
            <a:extLst>
              <a:ext uri="{FF2B5EF4-FFF2-40B4-BE49-F238E27FC236}">
                <a16:creationId xmlns:a16="http://schemas.microsoft.com/office/drawing/2014/main" id="{9688AE96-C400-0683-BD4B-8CCCF5522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704850"/>
            <a:ext cx="8507288" cy="420688"/>
          </a:xfrm>
        </p:spPr>
        <p:txBody>
          <a:bodyPr/>
          <a:lstStyle/>
          <a:p>
            <a:r>
              <a:rPr lang="en-US" altLang="zh-TW" sz="1800" b="1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成屋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銷售個案</a:t>
            </a:r>
            <a:endParaRPr lang="zh-TW" altLang="en-US" sz="1800" dirty="0"/>
          </a:p>
        </p:txBody>
      </p:sp>
      <p:pic>
        <p:nvPicPr>
          <p:cNvPr id="18438" name="圖片 2">
            <a:extLst>
              <a:ext uri="{FF2B5EF4-FFF2-40B4-BE49-F238E27FC236}">
                <a16:creationId xmlns:a16="http://schemas.microsoft.com/office/drawing/2014/main" id="{D8FB98AC-F4B9-0B5A-22B7-8E19123FE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242728"/>
            <a:ext cx="1656183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文字方塊 10">
            <a:extLst>
              <a:ext uri="{FF2B5EF4-FFF2-40B4-BE49-F238E27FC236}">
                <a16:creationId xmlns:a16="http://schemas.microsoft.com/office/drawing/2014/main" id="{3FED6FD5-6784-AC7A-A2EC-146816D2D4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4206" y="1412874"/>
            <a:ext cx="2699793" cy="209288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r>
              <a:rPr kumimoji="0" lang="zh-TW" altLang="en-US" b="1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大將美樹</a:t>
            </a:r>
            <a:r>
              <a:rPr kumimoji="0" lang="en-US" altLang="zh-TW" b="1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pPr>
              <a:defRPr/>
            </a:pPr>
            <a:r>
              <a:rPr kumimoji="0" lang="zh-TW" altLang="en-US" sz="1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基地面積</a:t>
            </a:r>
            <a:r>
              <a:rPr kumimoji="0" lang="en-US" altLang="zh-TW" sz="1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191</a:t>
            </a:r>
            <a:r>
              <a:rPr kumimoji="0" lang="zh-TW" altLang="en-US" sz="1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坪</a:t>
            </a:r>
            <a:r>
              <a:rPr kumimoji="0" lang="en-US" altLang="zh-TW" sz="1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kumimoji="0" lang="zh-TW" altLang="en-US" sz="1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地上</a:t>
            </a:r>
            <a:r>
              <a:rPr kumimoji="0" lang="en-US" altLang="zh-TW" sz="1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kumimoji="0" lang="zh-TW" altLang="en-US" sz="1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層、地下</a:t>
            </a:r>
            <a:r>
              <a:rPr kumimoji="0" lang="en-US" altLang="zh-TW" sz="1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kumimoji="0" lang="zh-TW" altLang="en-US" sz="1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層</a:t>
            </a:r>
            <a:r>
              <a:rPr kumimoji="0" lang="en-US" altLang="zh-TW" sz="1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kumimoji="0" lang="zh-TW" altLang="en-US" sz="1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總銷戶數</a:t>
            </a:r>
            <a:r>
              <a:rPr kumimoji="0" lang="en-US" altLang="zh-TW" sz="1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11</a:t>
            </a:r>
            <a:r>
              <a:rPr kumimoji="0" lang="zh-TW" altLang="en-US" sz="1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戶</a:t>
            </a:r>
            <a:br>
              <a:rPr kumimoji="0" lang="zh-TW" altLang="en-US" sz="16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kumimoji="0" lang="zh-TW" altLang="en-US" sz="1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特色</a:t>
            </a:r>
            <a:r>
              <a:rPr kumimoji="0" lang="en-US" altLang="zh-TW" sz="1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kumimoji="0" lang="zh-TW" altLang="en-US" sz="1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建案位於</a:t>
            </a:r>
            <a:r>
              <a:rPr lang="zh-TW" altLang="en-US" sz="1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新莊化成公園旁，座擁公園綠地，新莊生活圈，捷運環伺在旁，位居新北市都會交通核心</a:t>
            </a:r>
            <a:br>
              <a:rPr lang="en-US" altLang="zh-TW" sz="16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1600" dirty="0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0056AC6C-210D-7214-B893-51FA10ED11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242728"/>
            <a:ext cx="4536502" cy="2232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52">
            <a:extLst>
              <a:ext uri="{FF2B5EF4-FFF2-40B4-BE49-F238E27FC236}">
                <a16:creationId xmlns:a16="http://schemas.microsoft.com/office/drawing/2014/main" id="{A3A257FB-A429-DF1D-D02D-D25D6968A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05064"/>
            <a:ext cx="1512167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圖片 3" descr="大將水硯宣傳圖">
            <a:extLst>
              <a:ext uri="{FF2B5EF4-FFF2-40B4-BE49-F238E27FC236}">
                <a16:creationId xmlns:a16="http://schemas.microsoft.com/office/drawing/2014/main" id="{167FD48F-BB15-90A5-BCF6-B18CE2F18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005064"/>
            <a:ext cx="4536502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4E73D3D5-DC7C-FB6B-CCC4-2077B4EAAFAC}"/>
              </a:ext>
            </a:extLst>
          </p:cNvPr>
          <p:cNvSpPr txBox="1"/>
          <p:nvPr/>
        </p:nvSpPr>
        <p:spPr>
          <a:xfrm>
            <a:off x="107502" y="3474976"/>
            <a:ext cx="30243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 dirty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預售屋</a:t>
            </a:r>
            <a:r>
              <a:rPr lang="zh-TW" altLang="en-US" sz="1800" b="1" dirty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銷售個案</a:t>
            </a:r>
            <a:endParaRPr lang="zh-TW" alt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2A3FDA45-E98F-CBD4-2B59-5786E996E337}"/>
              </a:ext>
            </a:extLst>
          </p:cNvPr>
          <p:cNvSpPr txBox="1"/>
          <p:nvPr/>
        </p:nvSpPr>
        <p:spPr>
          <a:xfrm flipH="1">
            <a:off x="6444207" y="4149080"/>
            <a:ext cx="2699791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kumimoji="0" lang="zh-TW" altLang="en-US" b="1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大將水硯</a:t>
            </a: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br>
              <a:rPr kumimoji="0" lang="en-US" altLang="zh-TW" sz="16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kumimoji="0" lang="zh-TW" altLang="en-US" sz="1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基地面積</a:t>
            </a:r>
            <a:r>
              <a:rPr kumimoji="0" lang="en-US" altLang="zh-TW" sz="1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498</a:t>
            </a:r>
            <a:r>
              <a:rPr kumimoji="0" lang="zh-TW" altLang="en-US" sz="1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坪</a:t>
            </a:r>
            <a:r>
              <a:rPr kumimoji="0" lang="en-US" altLang="zh-TW" sz="1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kumimoji="0" lang="zh-TW" altLang="en-US" sz="1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地上</a:t>
            </a:r>
            <a:r>
              <a:rPr kumimoji="0" lang="en-US" altLang="zh-TW" sz="1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15</a:t>
            </a:r>
            <a:r>
              <a:rPr kumimoji="0" lang="zh-TW" altLang="en-US" sz="1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層、地下</a:t>
            </a:r>
            <a:r>
              <a:rPr kumimoji="0" lang="en-US" altLang="zh-TW" sz="1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kumimoji="0" lang="zh-TW" altLang="en-US" sz="1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層</a:t>
            </a:r>
            <a:r>
              <a:rPr kumimoji="0" lang="en-US" altLang="zh-TW" sz="1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kumimoji="0" lang="zh-TW" altLang="en-US" sz="1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總銷戶數</a:t>
            </a:r>
            <a:r>
              <a:rPr kumimoji="0" lang="en-US" altLang="zh-TW" sz="1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34</a:t>
            </a:r>
            <a:r>
              <a:rPr kumimoji="0" lang="zh-TW" altLang="en-US" sz="1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戶</a:t>
            </a:r>
            <a:br>
              <a:rPr kumimoji="0" lang="zh-TW" altLang="en-US" sz="16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kumimoji="0" lang="zh-TW" altLang="en-US" sz="1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特色：建案位於三重仁義重劃區</a:t>
            </a:r>
            <a:r>
              <a:rPr lang="zh-TW" altLang="en-US" sz="1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1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鄰近</a:t>
            </a:r>
            <a:r>
              <a:rPr lang="zh-TW" altLang="zh-TW" sz="1600" b="1" kern="1200" dirty="0">
                <a:effectLst/>
                <a:ea typeface="標楷體" panose="03000509000000000000" pitchFamily="65" charset="-120"/>
                <a:cs typeface="Times New Roman" panose="02020603050405020304" pitchFamily="18" charset="0"/>
              </a:rPr>
              <a:t>淡水河河濱景觀公園</a:t>
            </a:r>
            <a:r>
              <a:rPr lang="zh-TW" altLang="en-US" sz="1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zh-TW" sz="1600" b="1" kern="1200" dirty="0">
                <a:effectLst/>
                <a:ea typeface="標楷體" panose="03000509000000000000" pitchFamily="65" charset="-120"/>
                <a:cs typeface="Times New Roman" panose="02020603050405020304" pitchFamily="18" charset="0"/>
              </a:rPr>
              <a:t>三重三和及龍門商圈，重陽大橋及高速公路匯聚</a:t>
            </a:r>
            <a:endParaRPr lang="zh-TW" altLang="en-US" sz="1600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315" name="Group 51">
            <a:extLst>
              <a:ext uri="{FF2B5EF4-FFF2-40B4-BE49-F238E27FC236}">
                <a16:creationId xmlns:a16="http://schemas.microsoft.com/office/drawing/2014/main" id="{AAF037FA-CB14-F7E1-5963-476D884C1F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1255304"/>
              </p:ext>
            </p:extLst>
          </p:nvPr>
        </p:nvGraphicFramePr>
        <p:xfrm>
          <a:off x="107504" y="915618"/>
          <a:ext cx="8424863" cy="2484516"/>
        </p:xfrm>
        <a:graphic>
          <a:graphicData uri="http://schemas.openxmlformats.org/drawingml/2006/table">
            <a:tbl>
              <a:tblPr/>
              <a:tblGrid>
                <a:gridCol w="15324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34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98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04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319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066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144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案 名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CABEE"/>
                        </a:gs>
                        <a:gs pos="50000">
                          <a:srgbClr val="BACBF2"/>
                        </a:gs>
                        <a:gs pos="100000">
                          <a:srgbClr val="DEE5F8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位 置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CABEE"/>
                        </a:gs>
                        <a:gs pos="50000">
                          <a:srgbClr val="BACBF2"/>
                        </a:gs>
                        <a:gs pos="100000">
                          <a:srgbClr val="DEE5F8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TW" sz="1400" b="1" i="0" u="none" strike="noStrike" kern="1200" baseline="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TW" sz="1400" b="1" i="0" u="none" strike="noStrike" kern="1200" baseline="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規劃戶數</a:t>
                      </a:r>
                      <a:r>
                        <a:rPr kumimoji="0" lang="zh-TW" altLang="en-US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CABEE"/>
                        </a:gs>
                        <a:gs pos="50000">
                          <a:srgbClr val="BACBF2"/>
                        </a:gs>
                        <a:gs pos="100000">
                          <a:srgbClr val="DEE5F8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基地面積</a:t>
                      </a: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坪</a:t>
                      </a: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CABEE"/>
                        </a:gs>
                        <a:gs pos="50000">
                          <a:srgbClr val="BACBF2"/>
                        </a:gs>
                        <a:gs pos="100000">
                          <a:srgbClr val="DEE5F8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預計使照</a:t>
                      </a:r>
                      <a:endParaRPr kumimoji="0" lang="en-US" altLang="zh-TW" sz="1600" b="0" i="0" u="none" strike="noStrike" kern="1200" baseline="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取得時間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CABEE"/>
                        </a:gs>
                        <a:gs pos="50000">
                          <a:srgbClr val="BACBF2"/>
                        </a:gs>
                        <a:gs pos="100000">
                          <a:srgbClr val="DEE5F8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可售金額</a:t>
                      </a: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億元</a:t>
                      </a: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CABEE"/>
                        </a:gs>
                        <a:gs pos="50000">
                          <a:srgbClr val="BACBF2"/>
                        </a:gs>
                        <a:gs pos="100000">
                          <a:srgbClr val="DEE5F8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820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大將水硯</a:t>
                      </a:r>
                      <a:endParaRPr kumimoji="0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三重區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34</a:t>
                      </a:r>
                      <a:endParaRPr kumimoji="0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498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2024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</a:t>
                      </a: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6.9</a:t>
                      </a:r>
                      <a:endParaRPr kumimoji="0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82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大將名人巷</a:t>
                      </a:r>
                      <a:endParaRPr kumimoji="0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大安區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26</a:t>
                      </a:r>
                      <a:endParaRPr kumimoji="0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157</a:t>
                      </a:r>
                      <a:endParaRPr kumimoji="0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2025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11.5</a:t>
                      </a:r>
                      <a:endParaRPr kumimoji="0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820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天母段三小段</a:t>
                      </a:r>
                      <a:endParaRPr kumimoji="0" lang="zh-TW" altLang="zh-TW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士林區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23</a:t>
                      </a: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259</a:t>
                      </a:r>
                      <a:endParaRPr kumimoji="0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2025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</a:t>
                      </a: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9.5</a:t>
                      </a:r>
                      <a:endParaRPr kumimoji="0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2316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   計</a:t>
                      </a:r>
                      <a:endParaRPr kumimoji="0" lang="zh-TW" altLang="zh-TW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27.9</a:t>
                      </a:r>
                      <a:endParaRPr kumimoji="0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34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0522" name="文字方塊 8">
            <a:extLst>
              <a:ext uri="{FF2B5EF4-FFF2-40B4-BE49-F238E27FC236}">
                <a16:creationId xmlns:a16="http://schemas.microsoft.com/office/drawing/2014/main" id="{1CCA8D68-AFD6-871F-6473-49055E3FA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2" y="204788"/>
            <a:ext cx="664924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zh-TW" altLang="en-US" sz="40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營運概況</a:t>
            </a:r>
            <a:r>
              <a:rPr kumimoji="0" lang="en-US" altLang="zh-TW" sz="40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kumimoji="0" lang="zh-TW" altLang="en-US" sz="40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在建工程</a:t>
            </a:r>
          </a:p>
        </p:txBody>
      </p:sp>
      <p:pic>
        <p:nvPicPr>
          <p:cNvPr id="2" name="內容版面配置區 2">
            <a:extLst>
              <a:ext uri="{FF2B5EF4-FFF2-40B4-BE49-F238E27FC236}">
                <a16:creationId xmlns:a16="http://schemas.microsoft.com/office/drawing/2014/main" id="{CB248DE7-7D31-B5ED-3B05-A4BFEA71D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573016"/>
            <a:ext cx="2447950" cy="3080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47E9B302-24DD-2032-32DE-C46992453B3E}"/>
              </a:ext>
            </a:extLst>
          </p:cNvPr>
          <p:cNvSpPr txBox="1"/>
          <p:nvPr/>
        </p:nvSpPr>
        <p:spPr>
          <a:xfrm>
            <a:off x="2825883" y="3824461"/>
            <a:ext cx="1728192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TW" altLang="en-US" b="1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大將名人巷：</a:t>
            </a:r>
            <a:br>
              <a:rPr kumimoji="0" lang="en-US" altLang="zh-TW" b="1" u="sng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kumimoji="0" lang="zh-TW" altLang="en-US" sz="15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產品：住宅</a:t>
            </a:r>
            <a:br>
              <a:rPr kumimoji="0" lang="en-US" altLang="zh-TW" sz="15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kumimoji="0" lang="zh-TW" altLang="en-US" sz="15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規劃：地上</a:t>
            </a:r>
            <a:r>
              <a:rPr kumimoji="0" lang="en-US" altLang="zh-TW" sz="15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9</a:t>
            </a:r>
            <a:r>
              <a:rPr kumimoji="0" lang="zh-TW" altLang="en-US" sz="15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層、地下</a:t>
            </a:r>
            <a:r>
              <a:rPr kumimoji="0" lang="en-US" altLang="zh-TW" sz="15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kumimoji="0" lang="zh-TW" altLang="en-US" sz="15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層</a:t>
            </a:r>
            <a:br>
              <a:rPr kumimoji="0" lang="en-US" altLang="zh-TW" sz="15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kumimoji="0" lang="zh-TW" altLang="en-US" sz="15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特色：建案位於台北市忠孝東路</a:t>
            </a:r>
            <a:r>
              <a:rPr kumimoji="0" lang="en-US" altLang="zh-TW" sz="15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kumimoji="0" lang="zh-TW" altLang="en-US" sz="15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段</a:t>
            </a:r>
            <a:r>
              <a:rPr kumimoji="0" lang="en-US" altLang="zh-TW" sz="15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26</a:t>
            </a:r>
            <a:r>
              <a:rPr kumimoji="0" lang="zh-TW" altLang="en-US" sz="15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巷</a:t>
            </a:r>
            <a:r>
              <a:rPr lang="zh-TW" altLang="en-US" sz="15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kumimoji="0" lang="zh-TW" altLang="en-US" sz="15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鄰近捷運忠孝復興站及台北忠孝</a:t>
            </a:r>
            <a:r>
              <a:rPr kumimoji="0" lang="en-US" altLang="zh-TW" sz="15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SOGO</a:t>
            </a:r>
            <a:r>
              <a:rPr kumimoji="0" lang="zh-TW" altLang="en-US" sz="15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商圈 </a:t>
            </a:r>
            <a:endParaRPr lang="zh-TW" altLang="en-US" sz="1500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3E02D68-1F22-A15B-F805-0DA4EF70750F}"/>
              </a:ext>
            </a:extLst>
          </p:cNvPr>
          <p:cNvSpPr txBox="1"/>
          <p:nvPr/>
        </p:nvSpPr>
        <p:spPr>
          <a:xfrm rot="10800000" flipV="1">
            <a:off x="7092277" y="3949386"/>
            <a:ext cx="188800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TW" altLang="en-US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士林區天母段</a:t>
            </a:r>
            <a:r>
              <a:rPr kumimoji="0" lang="en-US" altLang="zh-TW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br>
              <a:rPr kumimoji="0" lang="en-US" altLang="zh-TW" b="1" u="sng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kumimoji="0" lang="zh-TW" altLang="en-US" sz="15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產品：住宅</a:t>
            </a:r>
            <a:br>
              <a:rPr kumimoji="0" lang="en-US" altLang="zh-TW" sz="15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kumimoji="0" lang="zh-TW" altLang="en-US" sz="15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規劃：地上</a:t>
            </a:r>
            <a:r>
              <a:rPr kumimoji="0" lang="en-US" altLang="zh-TW" sz="15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15</a:t>
            </a:r>
            <a:r>
              <a:rPr kumimoji="0" lang="zh-TW" altLang="en-US" sz="15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層、地下</a:t>
            </a:r>
            <a:r>
              <a:rPr kumimoji="0" lang="en-US" altLang="zh-TW" sz="15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kumimoji="0" lang="zh-TW" altLang="en-US" sz="15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層</a:t>
            </a:r>
            <a:br>
              <a:rPr kumimoji="0" lang="en-US" altLang="zh-TW" sz="15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kumimoji="0" lang="zh-TW" altLang="en-US" sz="15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特色：建案位於台北市中山北路</a:t>
            </a:r>
            <a:r>
              <a:rPr kumimoji="0" lang="en-US" altLang="zh-TW" sz="15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7</a:t>
            </a:r>
            <a:r>
              <a:rPr kumimoji="0" lang="zh-TW" altLang="en-US" sz="15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段</a:t>
            </a:r>
            <a:r>
              <a:rPr kumimoji="0" lang="en-US" altLang="zh-TW" sz="15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81</a:t>
            </a:r>
            <a:r>
              <a:rPr kumimoji="0" lang="zh-TW" altLang="en-US" sz="15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巷</a:t>
            </a:r>
            <a:r>
              <a:rPr lang="zh-TW" altLang="en-US" sz="15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、鄰近</a:t>
            </a:r>
            <a:r>
              <a:rPr kumimoji="0" lang="zh-TW" altLang="en-US" sz="15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天母商圈 </a:t>
            </a:r>
            <a:endParaRPr kumimoji="0" lang="en-US" altLang="zh-TW" sz="15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1F579A71-A8E3-BCB6-92F3-10C0D5838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3573016"/>
            <a:ext cx="2320051" cy="308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C07106B-EB77-CB84-E2E4-C3A2F7C0A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營運概況</a:t>
            </a:r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>-土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地庫存暨預估推案</a:t>
            </a:r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75D24442-1D6D-D5B0-ED3F-D224D9CF65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2578111"/>
              </p:ext>
            </p:extLst>
          </p:nvPr>
        </p:nvGraphicFramePr>
        <p:xfrm>
          <a:off x="250825" y="1600200"/>
          <a:ext cx="8475663" cy="44926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84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1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29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20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520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5207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12315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>
                          <a:latin typeface="標楷體" pitchFamily="65" charset="-120"/>
                          <a:ea typeface="標楷體" pitchFamily="65" charset="-120"/>
                        </a:rPr>
                        <a:t>案  名</a:t>
                      </a:r>
                      <a:endParaRPr lang="en-US" altLang="zh-TW" sz="1800" b="1" dirty="0"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algn="ctr"/>
                      <a:r>
                        <a:rPr lang="en-US" altLang="zh-TW" sz="1800" b="1" dirty="0"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lang="zh-TW" altLang="en-US" sz="1800" b="1" dirty="0">
                          <a:latin typeface="標楷體" pitchFamily="65" charset="-120"/>
                          <a:ea typeface="標楷體" pitchFamily="65" charset="-120"/>
                        </a:rPr>
                        <a:t>暫 定</a:t>
                      </a:r>
                      <a:r>
                        <a:rPr lang="en-US" altLang="zh-TW" sz="1800" b="1" dirty="0"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  <a:endParaRPr lang="zh-TW" altLang="en-US" sz="1800" b="1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5" marR="91435" marT="45715" marB="45715" anchor="ctr">
                    <a:lnL w="381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>
                          <a:latin typeface="標楷體" pitchFamily="65" charset="-120"/>
                          <a:ea typeface="標楷體" pitchFamily="65" charset="-120"/>
                        </a:rPr>
                        <a:t>位  置</a:t>
                      </a:r>
                    </a:p>
                  </a:txBody>
                  <a:tcPr marL="91435" marR="91435" marT="45715" marB="45715" anchor="ctr">
                    <a:lnT w="381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>
                          <a:latin typeface="標楷體" pitchFamily="65" charset="-120"/>
                          <a:ea typeface="標楷體" pitchFamily="65" charset="-120"/>
                        </a:rPr>
                        <a:t>產  品</a:t>
                      </a:r>
                    </a:p>
                  </a:txBody>
                  <a:tcPr marL="91435" marR="91435" marT="45715" marB="45715" anchor="ctr">
                    <a:lnT w="381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>
                          <a:latin typeface="標楷體" pitchFamily="65" charset="-120"/>
                          <a:ea typeface="標楷體" pitchFamily="65" charset="-120"/>
                        </a:rPr>
                        <a:t>基地面積</a:t>
                      </a:r>
                      <a:endParaRPr lang="en-US" altLang="zh-TW" sz="1800" b="1" dirty="0"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algn="ctr"/>
                      <a:r>
                        <a:rPr lang="en-US" altLang="zh-TW" sz="1800" b="1" dirty="0">
                          <a:latin typeface="標楷體" pitchFamily="65" charset="-120"/>
                          <a:ea typeface="標楷體" pitchFamily="65" charset="-120"/>
                        </a:rPr>
                        <a:t>(坪)</a:t>
                      </a:r>
                      <a:endParaRPr lang="zh-TW" altLang="en-US" sz="1800" b="1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5" marR="91435" marT="45715" marB="45715" anchor="ctr">
                    <a:lnT w="381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>
                          <a:latin typeface="標楷體" pitchFamily="65" charset="-120"/>
                          <a:ea typeface="標楷體" pitchFamily="65" charset="-120"/>
                        </a:rPr>
                        <a:t>可售面積</a:t>
                      </a:r>
                      <a:endParaRPr lang="en-US" altLang="zh-TW" sz="1800" b="1" dirty="0"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algn="ctr"/>
                      <a:r>
                        <a:rPr lang="en-US" altLang="zh-TW" sz="1800" b="1" dirty="0">
                          <a:latin typeface="標楷體" pitchFamily="65" charset="-120"/>
                          <a:ea typeface="標楷體" pitchFamily="65" charset="-120"/>
                        </a:rPr>
                        <a:t>(坪)</a:t>
                      </a:r>
                      <a:endParaRPr lang="zh-TW" altLang="en-US" sz="1800" b="1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5" marR="91435" marT="45715" marB="45715" anchor="ctr">
                    <a:lnT w="381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>
                          <a:latin typeface="標楷體" pitchFamily="65" charset="-120"/>
                          <a:ea typeface="標楷體" pitchFamily="65" charset="-120"/>
                        </a:rPr>
                        <a:t>可售金額</a:t>
                      </a:r>
                      <a:endParaRPr lang="en-US" altLang="zh-TW" sz="1800" b="1" dirty="0"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algn="ctr"/>
                      <a:r>
                        <a:rPr lang="en-US" altLang="zh-TW" sz="1800" b="1" dirty="0"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lang="en-US" altLang="zh-TW" sz="1800" b="1" dirty="0" err="1">
                          <a:latin typeface="標楷體" pitchFamily="65" charset="-120"/>
                          <a:ea typeface="標楷體" pitchFamily="65" charset="-120"/>
                        </a:rPr>
                        <a:t>新台幣億元</a:t>
                      </a:r>
                      <a:r>
                        <a:rPr lang="en-US" altLang="zh-TW" sz="1800" b="1" dirty="0"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  <a:endParaRPr lang="zh-TW" altLang="en-US" sz="1800" b="1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5" marR="91435" marT="45715" marB="45715" anchor="ctr">
                    <a:lnR w="381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3156">
                <a:tc>
                  <a:txBody>
                    <a:bodyPr/>
                    <a:lstStyle/>
                    <a:p>
                      <a:pPr algn="l"/>
                      <a:r>
                        <a:rPr lang="zh-TW" altLang="en-US" sz="1800" b="1" dirty="0">
                          <a:latin typeface="標楷體" pitchFamily="65" charset="-120"/>
                          <a:ea typeface="標楷體" pitchFamily="65" charset="-120"/>
                        </a:rPr>
                        <a:t>鶯歌中山段</a:t>
                      </a:r>
                    </a:p>
                  </a:txBody>
                  <a:tcPr marL="91435" marR="91435" marT="45715" marB="45715" anchor="ctr">
                    <a:lnL w="381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>
                          <a:latin typeface="標楷體" pitchFamily="65" charset="-120"/>
                          <a:ea typeface="標楷體" pitchFamily="65" charset="-120"/>
                        </a:rPr>
                        <a:t>新北市</a:t>
                      </a:r>
                      <a:endParaRPr lang="en-US" altLang="zh-TW" sz="1800" b="1" dirty="0"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algn="ctr"/>
                      <a:r>
                        <a:rPr lang="zh-TW" altLang="en-US" sz="1800" b="1" dirty="0">
                          <a:latin typeface="標楷體" pitchFamily="65" charset="-120"/>
                          <a:ea typeface="標楷體" pitchFamily="65" charset="-120"/>
                        </a:rPr>
                        <a:t>鶯歌區</a:t>
                      </a:r>
                    </a:p>
                  </a:txBody>
                  <a:tcPr marL="91435" marR="91435" marT="45715" marB="45715" anchor="ctr">
                    <a:lnT w="381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>
                          <a:latin typeface="標楷體" pitchFamily="65" charset="-120"/>
                          <a:ea typeface="標楷體" pitchFamily="65" charset="-120"/>
                        </a:rPr>
                        <a:t>住</a:t>
                      </a:r>
                    </a:p>
                  </a:txBody>
                  <a:tcPr marL="91435" marR="91435" marT="45715" marB="45715" anchor="ctr">
                    <a:lnT w="381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latin typeface="標楷體" pitchFamily="65" charset="-120"/>
                          <a:ea typeface="標楷體" pitchFamily="65" charset="-120"/>
                        </a:rPr>
                        <a:t>821.34</a:t>
                      </a:r>
                      <a:endParaRPr lang="zh-TW" altLang="en-US" sz="1800" b="1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5" marR="91435" marT="45715" marB="45715" anchor="ctr">
                    <a:lnT w="381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latin typeface="標楷體" pitchFamily="65" charset="-120"/>
                          <a:ea typeface="標楷體" pitchFamily="65" charset="-120"/>
                        </a:rPr>
                        <a:t>1,784.27</a:t>
                      </a:r>
                      <a:endParaRPr lang="zh-TW" altLang="en-US" sz="1800" b="1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5" marR="91435" marT="45715" marB="45715" anchor="ctr">
                    <a:lnT w="381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latin typeface="標楷體" pitchFamily="65" charset="-120"/>
                          <a:ea typeface="標楷體" pitchFamily="65" charset="-120"/>
                        </a:rPr>
                        <a:t>4.27</a:t>
                      </a:r>
                      <a:endParaRPr lang="zh-TW" altLang="en-US" sz="1800" b="1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5" marR="91435" marT="45715" marB="45715" anchor="ctr">
                    <a:lnR w="381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23156">
                <a:tc>
                  <a:txBody>
                    <a:bodyPr/>
                    <a:lstStyle/>
                    <a:p>
                      <a:pPr algn="l"/>
                      <a:r>
                        <a:rPr lang="zh-TW" altLang="en-US" sz="1800" b="1" dirty="0">
                          <a:latin typeface="標楷體" pitchFamily="65" charset="-120"/>
                          <a:ea typeface="標楷體" pitchFamily="65" charset="-120"/>
                        </a:rPr>
                        <a:t>新莊海山頭段</a:t>
                      </a:r>
                    </a:p>
                  </a:txBody>
                  <a:tcPr marL="91435" marR="91435" marT="45715" marB="45715" anchor="ctr">
                    <a:lnL w="381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>
                          <a:latin typeface="標楷體" pitchFamily="65" charset="-120"/>
                          <a:ea typeface="標楷體" pitchFamily="65" charset="-120"/>
                        </a:rPr>
                        <a:t>新北市</a:t>
                      </a:r>
                      <a:endParaRPr lang="en-US" altLang="zh-TW" sz="1800" b="1" dirty="0"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algn="ctr"/>
                      <a:r>
                        <a:rPr lang="zh-TW" altLang="en-US" sz="1800" b="1" dirty="0">
                          <a:latin typeface="標楷體" pitchFamily="65" charset="-120"/>
                          <a:ea typeface="標楷體" pitchFamily="65" charset="-120"/>
                        </a:rPr>
                        <a:t>新莊區</a:t>
                      </a:r>
                    </a:p>
                  </a:txBody>
                  <a:tcPr marL="91435" marR="91435" marT="45715" marB="45715" anchor="ctr">
                    <a:lnB w="381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>
                          <a:latin typeface="標楷體" pitchFamily="65" charset="-120"/>
                          <a:ea typeface="標楷體" pitchFamily="65" charset="-120"/>
                        </a:rPr>
                        <a:t>住</a:t>
                      </a:r>
                    </a:p>
                  </a:txBody>
                  <a:tcPr marL="91435" marR="91435" marT="45715" marB="45715" anchor="ctr">
                    <a:lnB w="381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latin typeface="標楷體" pitchFamily="65" charset="-120"/>
                          <a:ea typeface="標楷體" pitchFamily="65" charset="-120"/>
                        </a:rPr>
                        <a:t>1,053.15</a:t>
                      </a:r>
                      <a:endParaRPr lang="zh-TW" altLang="en-US" sz="1800" b="1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5" marR="91435" marT="45715" marB="45715" anchor="ctr">
                    <a:lnB w="381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>
                          <a:latin typeface="標楷體" pitchFamily="65" charset="-120"/>
                          <a:ea typeface="標楷體" pitchFamily="65" charset="-120"/>
                        </a:rPr>
                        <a:t>市地重劃中</a:t>
                      </a:r>
                    </a:p>
                  </a:txBody>
                  <a:tcPr marL="91435" marR="91435" marT="45715" marB="45715" anchor="ctr">
                    <a:lnB w="381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>
                          <a:latin typeface="標楷體" pitchFamily="65" charset="-120"/>
                          <a:ea typeface="標楷體" pitchFamily="65" charset="-120"/>
                        </a:rPr>
                        <a:t>市地重劃中</a:t>
                      </a:r>
                    </a:p>
                  </a:txBody>
                  <a:tcPr marL="91435" marR="91435" marT="45715" marB="45715" anchor="ctr">
                    <a:lnR w="381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23156"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1800" b="1" dirty="0">
                          <a:latin typeface="標楷體" pitchFamily="65" charset="-120"/>
                          <a:ea typeface="標楷體" pitchFamily="65" charset="-120"/>
                        </a:rPr>
                        <a:t>合        計</a:t>
                      </a:r>
                    </a:p>
                  </a:txBody>
                  <a:tcPr marL="91435" marR="91435" marT="45715" marB="45715" anchor="ctr">
                    <a:lnL w="381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latin typeface="標楷體" pitchFamily="65" charset="-120"/>
                          <a:ea typeface="標楷體" pitchFamily="65" charset="-120"/>
                        </a:rPr>
                        <a:t>1,874.49</a:t>
                      </a:r>
                      <a:endParaRPr lang="zh-TW" altLang="en-US" sz="1800" b="1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5" marR="91435" marT="45715" marB="45715" anchor="ctr">
                    <a:lnT w="381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800" b="1" dirty="0"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 dirty="0">
                          <a:latin typeface="標楷體" pitchFamily="65" charset="-120"/>
                          <a:ea typeface="標楷體" pitchFamily="65" charset="-120"/>
                        </a:rPr>
                        <a:t>1,784.27</a:t>
                      </a:r>
                      <a:endParaRPr lang="zh-TW" altLang="en-US" sz="1800" b="1" dirty="0"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algn="ctr"/>
                      <a:endParaRPr lang="zh-TW" altLang="en-US" sz="1800" b="1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5" marR="91435" marT="45715" marB="45715" anchor="ctr">
                    <a:lnT w="381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800" b="1" dirty="0"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800" b="1" dirty="0"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algn="ctr"/>
                      <a:endParaRPr lang="zh-TW" altLang="en-US" sz="1800" b="1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5" marR="91435" marT="45715" marB="45715" anchor="ctr">
                    <a:lnR w="381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流線">
  <a:themeElements>
    <a:clrScheme name="流線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觀點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流線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流線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流線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2122</TotalTime>
  <Words>1382</Words>
  <Application>Microsoft Office PowerPoint</Application>
  <PresentationFormat>如螢幕大小 (4:3)</PresentationFormat>
  <Paragraphs>441</Paragraphs>
  <Slides>16</Slides>
  <Notes>12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16</vt:i4>
      </vt:variant>
    </vt:vector>
  </HeadingPairs>
  <TitlesOfParts>
    <vt:vector size="23" baseType="lpstr">
      <vt:lpstr>微軟正黑體</vt:lpstr>
      <vt:lpstr>標楷體</vt:lpstr>
      <vt:lpstr>Arial</vt:lpstr>
      <vt:lpstr>Calibri</vt:lpstr>
      <vt:lpstr>Verdana</vt:lpstr>
      <vt:lpstr>Wingdings 2</vt:lpstr>
      <vt:lpstr>流線</vt:lpstr>
      <vt:lpstr>大將開發股份有限公司</vt:lpstr>
      <vt:lpstr>免責聲明</vt:lpstr>
      <vt:lpstr>PowerPoint 簡報</vt:lpstr>
      <vt:lpstr>基本資料</vt:lpstr>
      <vt:lpstr>公司沿革</vt:lpstr>
      <vt:lpstr>營運概況-銷售個案</vt:lpstr>
      <vt:lpstr>成屋銷售個案</vt:lpstr>
      <vt:lpstr>PowerPoint 簡報</vt:lpstr>
      <vt:lpstr>營運概況-土地庫存暨預估推案</vt:lpstr>
      <vt:lpstr>營運概況-都市更新個案</vt:lpstr>
      <vt:lpstr>PowerPoint 簡報</vt:lpstr>
      <vt:lpstr>營運分析-  Financial Data 營收暨財務狀況</vt:lpstr>
      <vt:lpstr>PowerPoint 簡報</vt:lpstr>
      <vt:lpstr>PowerPoint 簡報</vt:lpstr>
      <vt:lpstr>公司營運分析    Financial Status 營收暨獲利狀況                                                                                                                                                                                    單位:新台幣仟元</vt:lpstr>
      <vt:lpstr>謝  謝  指  教 Q  &amp;  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Ant Yu 游佳怡</dc:creator>
  <cp:lastModifiedBy>Charles Lin</cp:lastModifiedBy>
  <cp:revision>329</cp:revision>
  <cp:lastPrinted>2022-11-15T02:15:15Z</cp:lastPrinted>
  <dcterms:created xsi:type="dcterms:W3CDTF">2017-04-17T06:32:14Z</dcterms:created>
  <dcterms:modified xsi:type="dcterms:W3CDTF">2022-11-28T02:30:34Z</dcterms:modified>
</cp:coreProperties>
</file>